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6"/>
  </p:notesMasterIdLst>
  <p:sldIdLst>
    <p:sldId id="256" r:id="rId2"/>
    <p:sldId id="260" r:id="rId3"/>
    <p:sldId id="257" r:id="rId4"/>
    <p:sldId id="258" r:id="rId5"/>
    <p:sldId id="261" r:id="rId6"/>
    <p:sldId id="262" r:id="rId7"/>
    <p:sldId id="263" r:id="rId8"/>
    <p:sldId id="264" r:id="rId9"/>
    <p:sldId id="27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59" r:id="rId19"/>
    <p:sldId id="273" r:id="rId20"/>
    <p:sldId id="275" r:id="rId21"/>
    <p:sldId id="277" r:id="rId22"/>
    <p:sldId id="278" r:id="rId23"/>
    <p:sldId id="279" r:id="rId24"/>
    <p:sldId id="280" r:id="rId25"/>
    <p:sldId id="285" r:id="rId26"/>
    <p:sldId id="276" r:id="rId27"/>
    <p:sldId id="286" r:id="rId28"/>
    <p:sldId id="290" r:id="rId29"/>
    <p:sldId id="289" r:id="rId30"/>
    <p:sldId id="281" r:id="rId31"/>
    <p:sldId id="283" r:id="rId32"/>
    <p:sldId id="282" r:id="rId33"/>
    <p:sldId id="284" r:id="rId34"/>
    <p:sldId id="288" r:id="rId3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0A15C55-8517-42AA-B614-E9B94910E393}" styleName="Средний стиль 2 -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EB344D84-9AFB-497E-A393-DC336BA19D2E}" styleName="Средний стиль 3 - акцент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EB9631B5-78F2-41C9-869B-9F39066F8104}" styleName="Средний стиль 3 - акцент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6"/>
    <p:restoredTop sz="94668"/>
  </p:normalViewPr>
  <p:slideViewPr>
    <p:cSldViewPr snapToGrid="0" snapToObjects="1">
      <p:cViewPr>
        <p:scale>
          <a:sx n="80" d="100"/>
          <a:sy n="80" d="100"/>
        </p:scale>
        <p:origin x="248" y="4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presProps" Target="presProps.xml"/><Relationship Id="rId38" Type="http://schemas.openxmlformats.org/officeDocument/2006/relationships/viewProps" Target="viewProps.xml"/><Relationship Id="rId39" Type="http://schemas.openxmlformats.org/officeDocument/2006/relationships/theme" Target="theme/theme1.xml"/><Relationship Id="rId4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49DC52-58A2-4745-94AF-6600111BDD1D}" type="datetimeFigureOut">
              <a:rPr lang="ru-RU" smtClean="0"/>
              <a:t>30.06.17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13DA32-F97F-5D4D-8D63-157480CFF1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16540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13DA32-F97F-5D4D-8D63-157480CFF1E4}" type="slidenum">
              <a:rPr lang="ru-RU" smtClean="0"/>
              <a:t>33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67199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4464028"/>
            <a:ext cx="9144000" cy="1641490"/>
          </a:xfrm>
        </p:spPr>
        <p:txBody>
          <a:bodyPr wrap="none" anchor="t">
            <a:normAutofit/>
          </a:bodyPr>
          <a:lstStyle>
            <a:lvl1pPr algn="r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09799" y="3694375"/>
            <a:ext cx="9144000" cy="754025"/>
          </a:xfrm>
        </p:spPr>
        <p:txBody>
          <a:bodyPr anchor="b">
            <a:normAutofit/>
          </a:bodyPr>
          <a:lstStyle>
            <a:lvl1pPr marL="0" indent="0" algn="r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19FB2-3AAB-4D03-B13A-2960828C78E3}" type="datetimeFigureOut">
              <a:rPr lang="en-US" dirty="0"/>
              <a:t>6/30/17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ое изображение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367160"/>
            <a:ext cx="10515600" cy="81935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39788" y="987425"/>
            <a:ext cx="10515600" cy="337973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Чтобы добавить рисунок, перетащите его на заполнитель или щелкните значок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5186516"/>
            <a:ext cx="10514012" cy="682472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0C674-7DFC-42FE-B9CD-82963CDB1557}" type="datetimeFigureOut">
              <a:rPr lang="en-US" dirty="0"/>
              <a:t>6/30/17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489399"/>
            <a:ext cx="10514012" cy="1501826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6456F-F47D-4F25-8053-2A695DA0CA7D}" type="datetimeFigureOut">
              <a:rPr lang="en-US" dirty="0"/>
              <a:t>6/30/17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365125"/>
            <a:ext cx="9302752" cy="2992904"/>
          </a:xfrm>
        </p:spPr>
        <p:txBody>
          <a:bodyPr anchor="ctr"/>
          <a:lstStyle>
            <a:lvl1pPr>
              <a:defRPr sz="4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4501729"/>
            <a:ext cx="10512424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C7379-69CC-4837-9905-BEBA22830C8A}" type="datetimeFigureOut">
              <a:rPr lang="en-US" dirty="0"/>
              <a:t>6/30/17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111044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с имене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2326967"/>
            <a:ext cx="10515600" cy="2511835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850581"/>
            <a:ext cx="10514012" cy="1140644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B8B7E-8AEE-4F10-BFEE-C999AD004D36}" type="datetimeFigureOut">
              <a:rPr lang="en-US" dirty="0"/>
              <a:t>6/30/17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337282" y="188595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356798" y="257175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87994" y="1885950"/>
            <a:ext cx="2936241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77441" y="257175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29035" y="1885950"/>
            <a:ext cx="2932113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 dirty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29035" y="257175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8F3F9-58BC-440B-B37B-805B9055EF92}" type="datetimeFigureOut">
              <a:rPr lang="en-US" dirty="0"/>
              <a:t>6/30/17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колонки с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332085" y="4297503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2085" y="2256354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Чтобы добавить рисунок, перетащите его на заполнитель или щелкните значок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332085" y="4873765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997" y="4297503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56354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Чтобы добавить рисунок, перетащите его на заполнитель или щелкните значок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67644" y="4873764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04322" y="4297503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04321" y="2256354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Чтобы добавить рисунок, перетащите его на заполнитель или щелкните значок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04197" y="4873762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5A53AF-48EA-489D-8260-9DCAB666386A}" type="datetimeFigureOut">
              <a:rPr lang="en-US" dirty="0"/>
              <a:t>6/30/17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.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D02AE-B9A4-47BD-AF8E-97E16144138B}" type="datetimeFigureOut">
              <a:rPr lang="en-US" dirty="0"/>
              <a:t>6/30/17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. загол.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FD78B-DB02-4362-BCDC-98A55456977C}" type="datetimeFigureOut">
              <a:rPr lang="en-US" dirty="0"/>
              <a:t>6/30/17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16976-5D93-46E4-A98A-FAD63E4D0EA8}" type="datetimeFigureOut">
              <a:rPr lang="en-US" dirty="0"/>
              <a:t>6/30/17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854532" y="4464028"/>
            <a:ext cx="9144000" cy="1641490"/>
          </a:xfrm>
        </p:spPr>
        <p:txBody>
          <a:bodyPr wrap="none" anchor="t">
            <a:normAutofit/>
          </a:bodyPr>
          <a:lstStyle>
            <a:lvl1pPr algn="l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7000"/>
                        <a:lumOff val="53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854532" y="3693674"/>
            <a:ext cx="9144000" cy="754025"/>
          </a:xfrm>
        </p:spPr>
        <p:txBody>
          <a:bodyPr anchor="b">
            <a:normAutofit/>
          </a:bodyPr>
          <a:lstStyle>
            <a:lvl1pPr marL="0" indent="0" algn="l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39F4F5-F4D2-4D2A-AB60-88D37ADCB869}" type="datetimeFigureOut">
              <a:rPr lang="en-US" dirty="0"/>
              <a:t>6/30/17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20000" y="1825625"/>
            <a:ext cx="5025216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19840" y="1825625"/>
            <a:ext cx="503396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BC6CE-6D1E-47E5-8859-F31AC5380EB2}" type="datetimeFigureOut">
              <a:rPr lang="en-US" dirty="0"/>
              <a:t>6/30/17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681163"/>
            <a:ext cx="5025216" cy="823912"/>
          </a:xfrm>
        </p:spPr>
        <p:txBody>
          <a:bodyPr anchor="b"/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0000" y="2505075"/>
            <a:ext cx="5025216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19840" y="1681163"/>
            <a:ext cx="5035548" cy="823912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19840" y="2505075"/>
            <a:ext cx="503554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4E7C4-4DA4-404D-9965-B13F2DD7D8BF}" type="datetimeFigureOut">
              <a:rPr lang="en-US" dirty="0"/>
              <a:t>6/30/17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FB7AA-4A53-424F-AD41-70827B6504BA}" type="datetimeFigureOut">
              <a:rPr lang="en-US" dirty="0"/>
              <a:t>6/30/17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84882-FB12-4BC8-9960-9AD8104D7FAE}" type="datetimeFigureOut">
              <a:rPr lang="en-US" dirty="0"/>
              <a:t>6/30/17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1BD23-6E54-4D9D-AD88-A2813C73CC25}" type="datetimeFigureOut">
              <a:rPr lang="en-US" dirty="0"/>
              <a:t>6/30/17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Чтобы добавить рисунок, перетащите его на заполнитель или щелкните значок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1A834-4F3C-4AF9-9C74-05EC35A0F292}" type="datetimeFigureOut">
              <a:rPr lang="en-US" dirty="0"/>
              <a:t>6/30/17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theme" Target="../theme/theme1.xml"/><Relationship Id="rId19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825625"/>
            <a:ext cx="102338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51CF1133-3259-4C45-BABA-5B62D9C6F78D}" type="datetimeFigureOut">
              <a:rPr lang="en-US" dirty="0"/>
              <a:t>6/30/17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b="0" kern="1200">
          <a:gradFill flip="none" rotWithShape="1">
            <a:gsLst>
              <a:gs pos="28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  <a:tileRect/>
          </a:gra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5" Type="http://schemas.openxmlformats.org/officeDocument/2006/relationships/image" Target="../media/image27.png"/><Relationship Id="rId6" Type="http://schemas.openxmlformats.org/officeDocument/2006/relationships/image" Target="../media/image28.png"/><Relationship Id="rId7" Type="http://schemas.openxmlformats.org/officeDocument/2006/relationships/image" Target="../media/image29.png"/><Relationship Id="rId8" Type="http://schemas.openxmlformats.org/officeDocument/2006/relationships/image" Target="../media/image30.png"/><Relationship Id="rId9" Type="http://schemas.openxmlformats.org/officeDocument/2006/relationships/image" Target="../media/image31.png"/><Relationship Id="rId10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Relationship Id="rId3" Type="http://schemas.openxmlformats.org/officeDocument/2006/relationships/image" Target="../media/image22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Relationship Id="rId3" Type="http://schemas.openxmlformats.org/officeDocument/2006/relationships/image" Target="../media/image3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38.png"/><Relationship Id="rId5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hyperlink" Target="http://vk.com/id382045657" TargetMode="External"/><Relationship Id="rId5" Type="http://schemas.openxmlformats.org/officeDocument/2006/relationships/hyperlink" Target="http://www.facebook.com/profile.php?id=100013606502603" TargetMode="External"/><Relationship Id="rId6" Type="http://schemas.openxmlformats.org/officeDocument/2006/relationships/image" Target="../media/image41.png"/><Relationship Id="rId7" Type="http://schemas.openxmlformats.org/officeDocument/2006/relationships/hyperlink" Target="https://t.me/dmitry_bodrov" TargetMode="External"/><Relationship Id="rId8" Type="http://schemas.openxmlformats.org/officeDocument/2006/relationships/image" Target="../media/image42.png"/><Relationship Id="rId9" Type="http://schemas.openxmlformats.org/officeDocument/2006/relationships/image" Target="../media/image43.png"/><Relationship Id="rId10" Type="http://schemas.openxmlformats.org/officeDocument/2006/relationships/image" Target="../media/image44.png"/><Relationship Id="rId11" Type="http://schemas.openxmlformats.org/officeDocument/2006/relationships/hyperlink" Target="info@vtkosnova.ru" TargetMode="Externa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244" y="274933"/>
            <a:ext cx="3221177" cy="379830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78244" y="4267200"/>
            <a:ext cx="68995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/>
              <a:t>Бодров Дмитрий </a:t>
            </a:r>
            <a:endParaRPr lang="ru-RU" sz="3200" dirty="0"/>
          </a:p>
        </p:txBody>
      </p:sp>
      <p:sp>
        <p:nvSpPr>
          <p:cNvPr id="7" name="TextBox 6"/>
          <p:cNvSpPr txBox="1"/>
          <p:nvPr/>
        </p:nvSpPr>
        <p:spPr>
          <a:xfrm>
            <a:off x="3963552" y="523488"/>
            <a:ext cx="8115170" cy="32316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/>
              <a:t>Менеджер обучающих проектов Елены </a:t>
            </a:r>
            <a:r>
              <a:rPr lang="ru-RU" sz="2800" dirty="0" err="1" smtClean="0"/>
              <a:t>Тарариной</a:t>
            </a:r>
            <a:r>
              <a:rPr lang="ru-RU" sz="2800" dirty="0" smtClean="0"/>
              <a:t>:</a:t>
            </a:r>
          </a:p>
          <a:p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 smtClean="0"/>
              <a:t>-   </a:t>
            </a:r>
            <a:r>
              <a:rPr lang="ru-RU" sz="2000" dirty="0" smtClean="0"/>
              <a:t>Арт-</a:t>
            </a:r>
            <a:r>
              <a:rPr lang="ru-RU" sz="2000" dirty="0" err="1" smtClean="0"/>
              <a:t>коучинг</a:t>
            </a:r>
            <a:r>
              <a:rPr lang="ru-RU" sz="2000" dirty="0" smtClean="0"/>
              <a:t> в работе специалистов помогающих профессий;</a:t>
            </a:r>
          </a:p>
          <a:p>
            <a:pPr marL="342900" indent="-342900">
              <a:buFontTx/>
              <a:buChar char="-"/>
            </a:pPr>
            <a:r>
              <a:rPr lang="ru-RU" sz="2000" dirty="0" smtClean="0"/>
              <a:t>Мотивационная провокация;</a:t>
            </a:r>
          </a:p>
          <a:p>
            <a:pPr marL="342900" indent="-342900">
              <a:buFontTx/>
              <a:buChar char="-"/>
            </a:pPr>
            <a:r>
              <a:rPr lang="ru-RU" sz="2000" dirty="0" smtClean="0"/>
              <a:t>Бизнес в состоянии потока;</a:t>
            </a:r>
          </a:p>
          <a:p>
            <a:r>
              <a:rPr lang="ru-RU" sz="2000" dirty="0" smtClean="0"/>
              <a:t>И многих  других проектов в записи!</a:t>
            </a:r>
            <a:br>
              <a:rPr lang="ru-RU" sz="2000" dirty="0" smtClean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>Скоро выпускаем новый курс с использованием новых технологий </a:t>
            </a:r>
          </a:p>
          <a:p>
            <a:r>
              <a:rPr lang="ru-RU" sz="2000" dirty="0"/>
              <a:t>п</a:t>
            </a:r>
            <a:r>
              <a:rPr lang="ru-RU" sz="2000" dirty="0" smtClean="0"/>
              <a:t>одачи информации. </a:t>
            </a:r>
            <a:endParaRPr lang="ru-RU" sz="2000" dirty="0"/>
          </a:p>
        </p:txBody>
      </p:sp>
      <p:sp>
        <p:nvSpPr>
          <p:cNvPr id="8" name="TextBox 7"/>
          <p:cNvSpPr txBox="1"/>
          <p:nvPr/>
        </p:nvSpPr>
        <p:spPr>
          <a:xfrm>
            <a:off x="3963552" y="3860243"/>
            <a:ext cx="8286949" cy="18774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/>
              <a:t>Специалист в области интернет маркетинга:</a:t>
            </a:r>
          </a:p>
          <a:p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000" dirty="0" smtClean="0"/>
              <a:t>- продвижение в социальных сетях;</a:t>
            </a:r>
          </a:p>
          <a:p>
            <a:r>
              <a:rPr lang="ru-RU" sz="2000" dirty="0" smtClean="0"/>
              <a:t>- реклама в социальных сетях;</a:t>
            </a:r>
            <a:br>
              <a:rPr lang="ru-RU" sz="2000" dirty="0" smtClean="0"/>
            </a:br>
            <a:r>
              <a:rPr lang="ru-RU" sz="2000" dirty="0" smtClean="0"/>
              <a:t>- создание корпоративных сайтов,</a:t>
            </a:r>
            <a:r>
              <a:rPr lang="ru-RU" sz="2000" dirty="0"/>
              <a:t> </a:t>
            </a:r>
            <a:r>
              <a:rPr lang="ru-RU" sz="2000" dirty="0" smtClean="0"/>
              <a:t>продающих страниц и ЛИД-магнитов;</a:t>
            </a:r>
            <a:endParaRPr lang="ru-RU" sz="2000" dirty="0"/>
          </a:p>
        </p:txBody>
      </p:sp>
      <p:cxnSp>
        <p:nvCxnSpPr>
          <p:cNvPr id="12" name="Прямая соединительная линия 11"/>
          <p:cNvCxnSpPr/>
          <p:nvPr/>
        </p:nvCxnSpPr>
        <p:spPr>
          <a:xfrm>
            <a:off x="3728025" y="274933"/>
            <a:ext cx="0" cy="504521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Изображение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932" y="5364033"/>
            <a:ext cx="2141799" cy="748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60552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284915"/>
            <a:ext cx="10515600" cy="1325563"/>
          </a:xfrm>
        </p:spPr>
        <p:txBody>
          <a:bodyPr/>
          <a:lstStyle/>
          <a:p>
            <a:r>
              <a:rPr lang="ru-RU" smtClean="0"/>
              <a:t>РЕКЛАМА У ЛИДЕРОВ МНЕНИЙ!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838200" y="1529839"/>
            <a:ext cx="100679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 smtClean="0"/>
              <a:t>ПРИГЛАСИТЕ ТАКОГО ЧЕЛОВЕКА  НА ВАШЕ МЕРОПРИЯТИЕ БЕСПЛАТНО И ПОПРОСИТЕ У НЕГО </a:t>
            </a:r>
          </a:p>
          <a:p>
            <a:pPr algn="ctr"/>
            <a:r>
              <a:rPr lang="ru-RU" dirty="0" smtClean="0"/>
              <a:t>АНОНСИРОВАТЬ ЭТО МЕРОПРИЯТИЕ У СЕБЯ В СОЦ. СЕТЯХ ИЛИ  ОСТАВИТЬ ОТЗЫВ О ВАС</a:t>
            </a:r>
            <a:endParaRPr lang="ru-RU" dirty="0"/>
          </a:p>
        </p:txBody>
      </p:sp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6665" y="2388937"/>
            <a:ext cx="5811017" cy="4116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1842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2927" y="333041"/>
            <a:ext cx="113538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ПРЕДЛОЖИТЬ КАЧЕСТВЕННЫЙ КОНТЕНТ  ТЕМАТИЧЕСКИМ ПАБЛИКАМ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1322865" y="2582779"/>
            <a:ext cx="9413923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4000" dirty="0" smtClean="0"/>
              <a:t>ТАК И ПИШИТЕ:</a:t>
            </a:r>
          </a:p>
          <a:p>
            <a:pPr algn="ctr"/>
            <a:r>
              <a:rPr lang="ru-RU" sz="4000" dirty="0" smtClean="0"/>
              <a:t> «У МЕНЯ ЕСТЬ КРУТОЙ МАТЕРИАЛ ДЛЯ</a:t>
            </a:r>
          </a:p>
          <a:p>
            <a:pPr algn="ctr"/>
            <a:r>
              <a:rPr lang="ru-RU" sz="4000" dirty="0" smtClean="0"/>
              <a:t> ВАШЕГО СООБЩЕСТВА. </a:t>
            </a:r>
          </a:p>
          <a:p>
            <a:pPr algn="ctr"/>
            <a:r>
              <a:rPr lang="ru-RU" sz="4000" dirty="0" smtClean="0"/>
              <a:t>ПОДЕЛЮСЬ ЗА РЕКЛАМУ»</a:t>
            </a:r>
            <a:endParaRPr lang="ru-RU" sz="4000" dirty="0"/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577516" y="1658604"/>
            <a:ext cx="109728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981005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365125"/>
            <a:ext cx="121920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ВАШЕ ВЫСТУПЛЕНИЕ БОНУСОМ К ЧУЖИМ ТРЕНИНГАМ</a:t>
            </a:r>
            <a:endParaRPr lang="ru-RU" dirty="0"/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513347" y="1690688"/>
            <a:ext cx="1145406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8609" y="1871055"/>
            <a:ext cx="7131647" cy="4762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0349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НАПИШИТЕ О СЕБЕ В ВИКИПЕДИИ</a:t>
            </a:r>
            <a:endParaRPr lang="ru-RU" dirty="0"/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0115" y="1540042"/>
            <a:ext cx="4631770" cy="5317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2431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370448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БЕСПЛАТНЫЕ ЭФИРЫ В </a:t>
            </a:r>
            <a:r>
              <a:rPr lang="en-US" dirty="0" err="1" smtClean="0"/>
              <a:t>FaceBook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err="1" smtClean="0"/>
              <a:t>Vkontakte</a:t>
            </a:r>
            <a:r>
              <a:rPr lang="ru-RU" dirty="0" smtClean="0"/>
              <a:t>, </a:t>
            </a:r>
            <a:r>
              <a:rPr lang="en-US" dirty="0"/>
              <a:t>I</a:t>
            </a:r>
            <a:r>
              <a:rPr lang="en-US" dirty="0" smtClean="0"/>
              <a:t>nstagram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231606" y="2975263"/>
            <a:ext cx="1172878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 smtClean="0">
                <a:solidFill>
                  <a:srgbClr val="FFC000"/>
                </a:solidFill>
              </a:rPr>
              <a:t>ПРИВЛЕКАЙТЕ ВНИМАНИЕ К ВАШЕЙ СТРАНИЦЕ</a:t>
            </a:r>
            <a:endParaRPr lang="ru-RU" sz="4000" b="1" dirty="0">
              <a:solidFill>
                <a:srgbClr val="FFC000"/>
              </a:solidFill>
            </a:endParaRPr>
          </a:p>
        </p:txBody>
      </p:sp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5937" y="4092772"/>
            <a:ext cx="4302986" cy="1929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84790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365125"/>
            <a:ext cx="121920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ЗАПИСЫВАЙТЕ ОТЗЫВЫ ТЕМ ТРЕНЕРАМ, У КОТОРЫХ ПРОХОДИТЕ ОБУЧЕНИЕ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392611" y="4555957"/>
            <a:ext cx="11406777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FFC000"/>
                </a:solidFill>
              </a:rPr>
              <a:t>ВАШ ОТЗЫВ ЭТО ВАШ ВКЛАД В СЕБЯ, </a:t>
            </a:r>
          </a:p>
          <a:p>
            <a:pPr algn="ctr"/>
            <a:r>
              <a:rPr lang="ru-RU" sz="3600" b="1" dirty="0" smtClean="0">
                <a:solidFill>
                  <a:srgbClr val="FFC000"/>
                </a:solidFill>
              </a:rPr>
              <a:t>ЕГО УВИДЯТ ТЫСЯЧИ УЧЕНИКОВ ВАШЕГО ТРЕНЕРА.</a:t>
            </a:r>
          </a:p>
          <a:p>
            <a:pPr algn="ctr"/>
            <a:r>
              <a:rPr lang="ru-RU" sz="3600" b="1" dirty="0" smtClean="0">
                <a:solidFill>
                  <a:srgbClr val="FFC000"/>
                </a:solidFill>
              </a:rPr>
              <a:t>ЧЕМ КАЧЕСТВЕННЕЕ ОН ОТСНЯТ,  ТЕМ ЛУЧШЕ.</a:t>
            </a:r>
            <a:endParaRPr lang="ru-RU" sz="3600" b="1" dirty="0">
              <a:solidFill>
                <a:srgbClr val="FFC000"/>
              </a:solidFill>
            </a:endParaRPr>
          </a:p>
        </p:txBody>
      </p:sp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3858" y="1690688"/>
            <a:ext cx="4326690" cy="3127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95681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Используйте сервисы вопрос-ответ</a:t>
            </a:r>
            <a:br>
              <a:rPr lang="ru-RU" dirty="0" smtClean="0"/>
            </a:br>
            <a:r>
              <a:rPr lang="en-US" dirty="0" err="1" smtClean="0"/>
              <a:t>mail.ru</a:t>
            </a:r>
            <a:r>
              <a:rPr lang="ru-RU" dirty="0"/>
              <a:t> </a:t>
            </a:r>
            <a:r>
              <a:rPr lang="ru-RU" dirty="0" smtClean="0"/>
              <a:t>и другие подобные сервисы.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24117" y="3160294"/>
            <a:ext cx="1216788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dirty="0" smtClean="0">
                <a:solidFill>
                  <a:srgbClr val="FFC000"/>
                </a:solidFill>
              </a:rPr>
              <a:t>НАЙДИТЕ ВАШУ ТЕМУ И НАПИШИТЕ, ЧТО ВЫ ЧИСТО СЛУЧАЙНО </a:t>
            </a:r>
          </a:p>
          <a:p>
            <a:pPr algn="ctr"/>
            <a:r>
              <a:rPr lang="ru-RU" sz="3200" dirty="0" smtClean="0">
                <a:solidFill>
                  <a:srgbClr val="FFC000"/>
                </a:solidFill>
              </a:rPr>
              <a:t>ЗНАЕТЕ НА НЕГО ОТВЕТ, </a:t>
            </a:r>
          </a:p>
          <a:p>
            <a:pPr algn="ctr"/>
            <a:r>
              <a:rPr lang="ru-RU" sz="3200" dirty="0" smtClean="0">
                <a:solidFill>
                  <a:srgbClr val="FFC000"/>
                </a:solidFill>
              </a:rPr>
              <a:t>ПРЕДЛОЖИТЕ КОНСУЛЬТАЦИЮ.</a:t>
            </a:r>
            <a:endParaRPr lang="ru-RU" sz="3200" dirty="0">
              <a:solidFill>
                <a:srgbClr val="FFC000"/>
              </a:solidFill>
            </a:endParaRP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 flipV="1">
            <a:off x="1207195" y="1842375"/>
            <a:ext cx="9801726" cy="246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47742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4874" y="365125"/>
            <a:ext cx="10515600" cy="1325563"/>
          </a:xfrm>
        </p:spPr>
        <p:txBody>
          <a:bodyPr/>
          <a:lstStyle/>
          <a:p>
            <a:r>
              <a:rPr lang="ru-RU" dirty="0" smtClean="0">
                <a:solidFill>
                  <a:schemeClr val="tx1"/>
                </a:solidFill>
              </a:rPr>
              <a:t>ПЛАТИ ПОСЛЕ РЕЗУЛЬТАТА!!!!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2983832"/>
            <a:ext cx="121920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solidFill>
                  <a:schemeClr val="accent6"/>
                </a:solidFill>
              </a:rPr>
              <a:t>БЕРЕТЕ ПРЕДОПЛАТУ </a:t>
            </a:r>
            <a:r>
              <a:rPr lang="ru-RU" sz="3200" dirty="0" smtClean="0">
                <a:solidFill>
                  <a:schemeClr val="accent6"/>
                </a:solidFill>
                <a:latin typeface="Times New Roman" charset="0"/>
                <a:ea typeface="Times New Roman" charset="0"/>
                <a:cs typeface="Times New Roman" charset="0"/>
              </a:rPr>
              <a:t>10 </a:t>
            </a:r>
            <a:r>
              <a:rPr lang="en-US" sz="3200" dirty="0" smtClean="0">
                <a:solidFill>
                  <a:schemeClr val="accent6"/>
                </a:solidFill>
                <a:latin typeface="Times New Roman" charset="0"/>
                <a:ea typeface="Times New Roman" charset="0"/>
                <a:cs typeface="Times New Roman" charset="0"/>
              </a:rPr>
              <a:t>% </a:t>
            </a:r>
            <a:r>
              <a:rPr lang="ru-RU" sz="3200" dirty="0" smtClean="0">
                <a:solidFill>
                  <a:schemeClr val="accent6"/>
                </a:solidFill>
              </a:rPr>
              <a:t>ОТ СТОИМОСТИ И, ЕСЛИ  КЛИЕНТ ПОЛУЧАЕТ РЕЗУЛЬТАТ, ТО ДОПЛАЧИВАЕТ ПОЛНУЮ СУММУ В КОНЦЕ. </a:t>
            </a:r>
          </a:p>
          <a:p>
            <a:pPr algn="ctr"/>
            <a:r>
              <a:rPr lang="ru-RU" sz="3200" dirty="0" smtClean="0">
                <a:solidFill>
                  <a:schemeClr val="accent6"/>
                </a:solidFill>
              </a:rPr>
              <a:t>ЕСЛИ НЕТ, ВОЗВРАЩАЕТЕ ДЕНЬГИ!</a:t>
            </a:r>
            <a:endParaRPr lang="ru-RU" sz="3200" dirty="0">
              <a:solidFill>
                <a:schemeClr val="accent6"/>
              </a:solidFill>
            </a:endParaRPr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737937" y="1491916"/>
            <a:ext cx="1044341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82052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ВИЗИТКИ НИКТО НЕ ОТМЕНЯЛ</a:t>
            </a:r>
            <a:endParaRPr lang="ru-RU" dirty="0"/>
          </a:p>
        </p:txBody>
      </p:sp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2916" y="1200727"/>
            <a:ext cx="6868361" cy="5657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19134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4874" y="0"/>
            <a:ext cx="10515600" cy="1325563"/>
          </a:xfrm>
        </p:spPr>
        <p:txBody>
          <a:bodyPr/>
          <a:lstStyle/>
          <a:p>
            <a:r>
              <a:rPr lang="ru-RU" dirty="0" smtClean="0"/>
              <a:t>ПЛАТНЫЕ МЕТОДЫ РЕКЛАМЫ!</a:t>
            </a:r>
            <a:endParaRPr lang="ru-RU" dirty="0"/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5802" y="3955047"/>
            <a:ext cx="4996198" cy="290295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94874" y="1252692"/>
            <a:ext cx="820852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ru-RU" sz="3200" dirty="0" err="1" smtClean="0">
                <a:latin typeface="Times New Roman" charset="0"/>
                <a:ea typeface="Times New Roman" charset="0"/>
                <a:cs typeface="Times New Roman" charset="0"/>
              </a:rPr>
              <a:t>Таргетинговая</a:t>
            </a:r>
            <a:r>
              <a:rPr lang="ru-RU" sz="3200" dirty="0" smtClean="0">
                <a:latin typeface="Times New Roman" charset="0"/>
                <a:ea typeface="Times New Roman" charset="0"/>
                <a:cs typeface="Times New Roman" charset="0"/>
              </a:rPr>
              <a:t> реклама </a:t>
            </a:r>
            <a:r>
              <a:rPr lang="en-US" sz="3200" dirty="0" err="1" smtClean="0"/>
              <a:t>FaceBook</a:t>
            </a:r>
            <a:r>
              <a:rPr lang="ru-RU" sz="3200" dirty="0" smtClean="0"/>
              <a:t> и </a:t>
            </a:r>
            <a:r>
              <a:rPr lang="en-US" sz="3200" dirty="0"/>
              <a:t>Instagram</a:t>
            </a:r>
            <a:endParaRPr lang="ru-RU" sz="3200" dirty="0"/>
          </a:p>
          <a:p>
            <a:r>
              <a:rPr lang="en-US" sz="3200" dirty="0" smtClean="0"/>
              <a:t>  </a:t>
            </a:r>
            <a:endParaRPr lang="ru-RU" sz="3200" dirty="0"/>
          </a:p>
        </p:txBody>
      </p:sp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032" y="1328718"/>
            <a:ext cx="443831" cy="44383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28701" y="4729354"/>
            <a:ext cx="4089068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ru-RU" dirty="0" smtClean="0"/>
              <a:t>РЕКЛАМА ПРОДАЮЩИХ ПОСТОВ ;</a:t>
            </a:r>
          </a:p>
          <a:p>
            <a:pPr marL="285750" indent="-285750">
              <a:buFontTx/>
              <a:buChar char="-"/>
            </a:pPr>
            <a:endParaRPr lang="ru-RU" dirty="0" smtClean="0"/>
          </a:p>
          <a:p>
            <a:pPr marL="285750" indent="-285750">
              <a:buFontTx/>
              <a:buChar char="-"/>
            </a:pPr>
            <a:r>
              <a:rPr lang="ru-RU" dirty="0" smtClean="0"/>
              <a:t>РЕКЛАМА ВАШЕГО СООБЩЕСТВА;</a:t>
            </a:r>
          </a:p>
          <a:p>
            <a:pPr marL="285750" indent="-285750">
              <a:buFontTx/>
              <a:buChar char="-"/>
            </a:pPr>
            <a:endParaRPr lang="ru-RU" dirty="0" smtClean="0"/>
          </a:p>
          <a:p>
            <a:pPr marL="285750" indent="-285750">
              <a:buFontTx/>
              <a:buChar char="-"/>
            </a:pPr>
            <a:r>
              <a:rPr lang="ru-RU" dirty="0" smtClean="0"/>
              <a:t>ТИЗЕРНАЯ РЕКЛАМА</a:t>
            </a:r>
            <a:endParaRPr lang="en-US" dirty="0" smtClean="0"/>
          </a:p>
        </p:txBody>
      </p:sp>
      <p:sp>
        <p:nvSpPr>
          <p:cNvPr id="9" name="TextBox 8"/>
          <p:cNvSpPr txBox="1"/>
          <p:nvPr/>
        </p:nvSpPr>
        <p:spPr>
          <a:xfrm>
            <a:off x="1197199" y="3955047"/>
            <a:ext cx="358829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ru-RU" sz="3200" dirty="0" smtClean="0">
                <a:latin typeface="Times New Roman" charset="0"/>
                <a:ea typeface="Times New Roman" charset="0"/>
                <a:cs typeface="Times New Roman" charset="0"/>
              </a:rPr>
              <a:t>Реклама </a:t>
            </a:r>
            <a:r>
              <a:rPr lang="en-US" sz="3200" dirty="0" err="1" smtClean="0"/>
              <a:t>Vkontakte</a:t>
            </a:r>
            <a:endParaRPr lang="ru-RU" sz="3200" dirty="0"/>
          </a:p>
        </p:txBody>
      </p:sp>
      <p:pic>
        <p:nvPicPr>
          <p:cNvPr id="11" name="Изображение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977" y="1323163"/>
            <a:ext cx="443831" cy="443831"/>
          </a:xfrm>
          <a:prstGeom prst="rect">
            <a:avLst/>
          </a:prstGeom>
        </p:spPr>
      </p:pic>
      <p:pic>
        <p:nvPicPr>
          <p:cNvPr id="12" name="Изображение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977" y="3970039"/>
            <a:ext cx="554790" cy="55479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166808" y="1876614"/>
            <a:ext cx="10664651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ru-RU" dirty="0" smtClean="0"/>
              <a:t>РЕКЛАМА ПРОДАЮЩИХ ПОСТОВ С РАЗМЕЩЕНИЕМ НА ВСЕХ САЙТАХ-ПАРТНЕРАХ, В ТОМ ЧИСЛЕ И </a:t>
            </a:r>
            <a:endParaRPr lang="en-US" dirty="0"/>
          </a:p>
          <a:p>
            <a:r>
              <a:rPr lang="en-US" dirty="0" smtClean="0"/>
              <a:t>Instagram</a:t>
            </a:r>
            <a:r>
              <a:rPr lang="ru-RU" dirty="0" smtClean="0"/>
              <a:t> ;</a:t>
            </a:r>
          </a:p>
          <a:p>
            <a:endParaRPr lang="ru-RU" dirty="0" smtClean="0"/>
          </a:p>
          <a:p>
            <a:pPr marL="285750" indent="-285750">
              <a:buFontTx/>
              <a:buChar char="-"/>
            </a:pPr>
            <a:r>
              <a:rPr lang="ru-RU" dirty="0" smtClean="0"/>
              <a:t>РЕКЛАМА ВАШЕГО СООБЩЕСТВА</a:t>
            </a:r>
          </a:p>
          <a:p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15913341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dirty="0" smtClean="0"/>
              <a:t>ОСНОВНЫЕ ИНСТРУМЕНТЫ ПРОДВИЖЕНИЯ</a:t>
            </a:r>
            <a:endParaRPr lang="ru-RU" sz="4000" dirty="0"/>
          </a:p>
        </p:txBody>
      </p:sp>
      <p:sp>
        <p:nvSpPr>
          <p:cNvPr id="4" name="TextBox 3"/>
          <p:cNvSpPr txBox="1"/>
          <p:nvPr/>
        </p:nvSpPr>
        <p:spPr>
          <a:xfrm>
            <a:off x="838200" y="1532680"/>
            <a:ext cx="3332002" cy="18774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Times New Roman" charset="0"/>
                <a:ea typeface="Times New Roman" charset="0"/>
                <a:cs typeface="Times New Roman" charset="0"/>
              </a:rPr>
              <a:t>1</a:t>
            </a:r>
            <a:r>
              <a:rPr lang="ru-RU" sz="2800" dirty="0" smtClean="0">
                <a:latin typeface="Times New Roman" charset="0"/>
                <a:ea typeface="Times New Roman" charset="0"/>
                <a:cs typeface="Times New Roman" charset="0"/>
              </a:rPr>
              <a:t>. </a:t>
            </a:r>
            <a:r>
              <a:rPr lang="ru-RU" sz="2800" dirty="0" smtClean="0"/>
              <a:t>Социальные сети:</a:t>
            </a:r>
          </a:p>
          <a:p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000" dirty="0" smtClean="0"/>
              <a:t>-     </a:t>
            </a:r>
            <a:r>
              <a:rPr lang="en-US" sz="2000" dirty="0" smtClean="0"/>
              <a:t>Facebook</a:t>
            </a:r>
            <a:r>
              <a:rPr lang="ru-RU" sz="2000" dirty="0" smtClean="0"/>
              <a:t>;</a:t>
            </a:r>
          </a:p>
          <a:p>
            <a:r>
              <a:rPr lang="ru-RU" sz="2000" dirty="0" smtClean="0"/>
              <a:t>-     </a:t>
            </a:r>
            <a:r>
              <a:rPr lang="en-US" sz="2000" dirty="0" err="1" smtClean="0"/>
              <a:t>Vkontakte</a:t>
            </a:r>
            <a:r>
              <a:rPr lang="ru-RU" sz="2000" dirty="0" smtClean="0"/>
              <a:t>;</a:t>
            </a:r>
            <a:br>
              <a:rPr lang="ru-RU" sz="2000" dirty="0" smtClean="0"/>
            </a:br>
            <a:r>
              <a:rPr lang="ru-RU" sz="2000" dirty="0" smtClean="0"/>
              <a:t>-     </a:t>
            </a:r>
            <a:r>
              <a:rPr lang="en-US" sz="2000" dirty="0" err="1" smtClean="0"/>
              <a:t>instagram</a:t>
            </a:r>
            <a:r>
              <a:rPr lang="ru-RU" sz="2000" dirty="0" smtClean="0"/>
              <a:t>;</a:t>
            </a:r>
            <a:endParaRPr lang="ru-RU" sz="2000" dirty="0"/>
          </a:p>
        </p:txBody>
      </p:sp>
      <p:sp>
        <p:nvSpPr>
          <p:cNvPr id="5" name="TextBox 4"/>
          <p:cNvSpPr txBox="1"/>
          <p:nvPr/>
        </p:nvSpPr>
        <p:spPr>
          <a:xfrm>
            <a:off x="838200" y="3507099"/>
            <a:ext cx="42286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>
                <a:latin typeface="Times New Roman" charset="0"/>
                <a:ea typeface="Times New Roman" charset="0"/>
                <a:cs typeface="Times New Roman" charset="0"/>
              </a:rPr>
              <a:t>2. </a:t>
            </a:r>
            <a:r>
              <a:rPr lang="ru-RU" sz="2800" dirty="0" err="1" smtClean="0"/>
              <a:t>Видеохостинг</a:t>
            </a:r>
            <a:r>
              <a:rPr lang="ru-RU" sz="2800" dirty="0" smtClean="0"/>
              <a:t>  </a:t>
            </a:r>
            <a:r>
              <a:rPr lang="en-US" sz="2800" dirty="0" smtClean="0"/>
              <a:t>YouTube</a:t>
            </a:r>
            <a:r>
              <a:rPr lang="ru-RU" sz="2800" dirty="0" smtClean="0"/>
              <a:t>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38200" y="4156909"/>
            <a:ext cx="5569986" cy="24929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>
                <a:latin typeface="Times New Roman" charset="0"/>
                <a:ea typeface="Times New Roman" charset="0"/>
                <a:cs typeface="Times New Roman" charset="0"/>
              </a:rPr>
              <a:t>3. </a:t>
            </a:r>
            <a:r>
              <a:rPr lang="ru-RU" sz="2800" dirty="0" smtClean="0"/>
              <a:t>Ваши личные </a:t>
            </a:r>
            <a:r>
              <a:rPr lang="ru-RU" sz="2800" dirty="0" err="1" smtClean="0"/>
              <a:t>интернет-ресурсы</a:t>
            </a:r>
            <a:r>
              <a:rPr lang="ru-RU" sz="2800" dirty="0" smtClean="0"/>
              <a:t>:</a:t>
            </a:r>
          </a:p>
          <a:p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000" dirty="0" smtClean="0"/>
              <a:t>-     Ваш личный сайт;</a:t>
            </a:r>
          </a:p>
          <a:p>
            <a:pPr marL="342900" indent="-342900">
              <a:buFontTx/>
              <a:buChar char="-"/>
            </a:pPr>
            <a:r>
              <a:rPr lang="ru-RU" sz="2000" dirty="0" smtClean="0"/>
              <a:t>Корпоративный сайт;</a:t>
            </a:r>
          </a:p>
          <a:p>
            <a:r>
              <a:rPr lang="ru-RU" sz="2000" dirty="0" smtClean="0"/>
              <a:t>-     </a:t>
            </a:r>
            <a:r>
              <a:rPr lang="en-US" sz="2000" dirty="0" smtClean="0"/>
              <a:t>Landing page (</a:t>
            </a:r>
            <a:r>
              <a:rPr lang="ru-RU" sz="2000" dirty="0" smtClean="0"/>
              <a:t>посадочные страницы</a:t>
            </a:r>
            <a:r>
              <a:rPr lang="en-US" sz="2000" dirty="0" smtClean="0"/>
              <a:t>)</a:t>
            </a:r>
            <a:r>
              <a:rPr lang="ru-RU" sz="2000" dirty="0" smtClean="0"/>
              <a:t>;</a:t>
            </a:r>
          </a:p>
          <a:p>
            <a:pPr marL="342900" indent="-342900">
              <a:buFontTx/>
              <a:buChar char="-"/>
            </a:pPr>
            <a:r>
              <a:rPr lang="ru-RU" sz="2000" dirty="0" smtClean="0"/>
              <a:t>ЛИД магниты;</a:t>
            </a:r>
          </a:p>
          <a:p>
            <a:pPr marL="342900" indent="-342900">
              <a:buFontTx/>
              <a:buChar char="-"/>
            </a:pPr>
            <a:r>
              <a:rPr lang="ru-RU" sz="2000" dirty="0" smtClean="0"/>
              <a:t>Мобильные приложения;</a:t>
            </a:r>
            <a:endParaRPr lang="ru-RU" sz="2000" dirty="0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838200" y="1299411"/>
            <a:ext cx="105156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>
            <a:off x="838200" y="1973179"/>
            <a:ext cx="3204411" cy="1604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>
            <a:off x="838200" y="4030319"/>
            <a:ext cx="414690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>
            <a:off x="838200" y="4604084"/>
            <a:ext cx="540217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3842881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02368" y="365125"/>
            <a:ext cx="10515600" cy="1325563"/>
          </a:xfrm>
        </p:spPr>
        <p:txBody>
          <a:bodyPr/>
          <a:lstStyle/>
          <a:p>
            <a:pPr algn="ctr"/>
            <a:r>
              <a:rPr lang="ru-RU" b="1" dirty="0" smtClean="0"/>
              <a:t>КУДА  ЛЬЕМ  ТРАФИК ?</a:t>
            </a:r>
            <a:endParaRPr lang="ru-RU" b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0" y="1690688"/>
            <a:ext cx="12191999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indent="-742950">
              <a:buAutoNum type="arabicPeriod"/>
            </a:pPr>
            <a:r>
              <a:rPr lang="en-US" sz="4400" b="1" dirty="0" smtClean="0">
                <a:latin typeface="Helvetica" charset="0"/>
              </a:rPr>
              <a:t>Lending page</a:t>
            </a:r>
            <a:r>
              <a:rPr lang="ru-RU" sz="4400" b="1" dirty="0" smtClean="0">
                <a:latin typeface="Helvetica" charset="0"/>
              </a:rPr>
              <a:t> </a:t>
            </a:r>
            <a:r>
              <a:rPr lang="en-US" sz="2800" b="1" dirty="0" smtClean="0">
                <a:latin typeface="Helvetica" charset="0"/>
              </a:rPr>
              <a:t>(</a:t>
            </a:r>
            <a:r>
              <a:rPr lang="ru-RU" sz="2800" b="1" dirty="0" smtClean="0">
                <a:latin typeface="Helvetica" charset="0"/>
              </a:rPr>
              <a:t>посадочная страница, </a:t>
            </a:r>
            <a:r>
              <a:rPr lang="ru-RU" sz="2400" b="1" dirty="0" smtClean="0">
                <a:latin typeface="Helvetica" charset="0"/>
              </a:rPr>
              <a:t>ИНАЧЕ ГОВОРЯ -          ОДНОСТРАНИЧНИК</a:t>
            </a:r>
            <a:r>
              <a:rPr lang="en-US" sz="2400" b="1" dirty="0" smtClean="0">
                <a:latin typeface="Helvetica" charset="0"/>
              </a:rPr>
              <a:t>)</a:t>
            </a:r>
            <a:r>
              <a:rPr lang="ru-RU" sz="2400" b="1" dirty="0" smtClean="0">
                <a:latin typeface="Helvetica" charset="0"/>
              </a:rPr>
              <a:t> Далее данные о клиенте отправляются на вашу почту либо в базу </a:t>
            </a:r>
            <a:r>
              <a:rPr lang="en-US" sz="2400" b="1" dirty="0" smtClean="0">
                <a:latin typeface="Helvetica" charset="0"/>
              </a:rPr>
              <a:t>CRM</a:t>
            </a:r>
            <a:r>
              <a:rPr lang="ru-RU" sz="2400" b="1" dirty="0" smtClean="0">
                <a:latin typeface="Helvetica" charset="0"/>
              </a:rPr>
              <a:t>-сервиса, где в дальнейшем вы получаете список потенциальных клиентов и налаживаете с ними контакт с помощью полезной рассылки.</a:t>
            </a:r>
            <a:endParaRPr lang="ru-RU" sz="2400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0106" y="3937457"/>
            <a:ext cx="12191999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b="1" dirty="0" smtClean="0">
                <a:latin typeface="Helvetica" charset="0"/>
              </a:rPr>
              <a:t>2.  В ваш рекламный кабинет на </a:t>
            </a:r>
            <a:r>
              <a:rPr lang="en-US" sz="4400" b="1" dirty="0" smtClean="0">
                <a:latin typeface="Helvetica" charset="0"/>
              </a:rPr>
              <a:t>FB </a:t>
            </a:r>
            <a:r>
              <a:rPr lang="ru-RU" sz="2400" b="1" dirty="0" smtClean="0">
                <a:latin typeface="Helvetica" charset="0"/>
              </a:rPr>
              <a:t>в виде списка.</a:t>
            </a:r>
            <a:r>
              <a:rPr lang="en-US" sz="2400" b="1" dirty="0" smtClean="0">
                <a:latin typeface="Helvetica" charset="0"/>
              </a:rPr>
              <a:t> </a:t>
            </a:r>
            <a:r>
              <a:rPr lang="ru-RU" sz="2400" b="1" dirty="0" smtClean="0">
                <a:latin typeface="Helvetica" charset="0"/>
              </a:rPr>
              <a:t> </a:t>
            </a:r>
            <a:r>
              <a:rPr lang="en-US" sz="2400" b="1" dirty="0" smtClean="0">
                <a:latin typeface="Helvetica" charset="0"/>
              </a:rPr>
              <a:t> </a:t>
            </a:r>
            <a:endParaRPr lang="ru-RU" sz="2400" b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80212" y="5263020"/>
            <a:ext cx="1211178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b="1" dirty="0">
                <a:latin typeface="Helvetica" charset="0"/>
              </a:rPr>
              <a:t>3</a:t>
            </a:r>
            <a:r>
              <a:rPr lang="ru-RU" sz="4400" b="1" dirty="0" smtClean="0">
                <a:latin typeface="Helvetica" charset="0"/>
              </a:rPr>
              <a:t>.</a:t>
            </a:r>
            <a:r>
              <a:rPr lang="en-US" sz="4400" b="1" dirty="0" smtClean="0">
                <a:latin typeface="Helvetica" charset="0"/>
              </a:rPr>
              <a:t> Google </a:t>
            </a:r>
            <a:r>
              <a:rPr lang="ru-RU" sz="4400" b="1" dirty="0" smtClean="0">
                <a:latin typeface="Helvetica" charset="0"/>
              </a:rPr>
              <a:t>форма. </a:t>
            </a:r>
            <a:r>
              <a:rPr lang="ru-RU" sz="2400" b="1" dirty="0" smtClean="0">
                <a:latin typeface="Helvetica" charset="0"/>
              </a:rPr>
              <a:t>В виде списка. </a:t>
            </a:r>
            <a:endParaRPr lang="ru-RU" sz="2400" b="1" dirty="0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2149642" y="1331495"/>
            <a:ext cx="8085221" cy="6416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449246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6884" y="4725617"/>
            <a:ext cx="12192000" cy="1325563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КАК НАЛАДИТЬ СВЯЗЬ И ПОМНИТЬ О КАЖДОМ?</a:t>
            </a:r>
            <a:endParaRPr lang="ru-RU" dirty="0"/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336884" y="2367860"/>
            <a:ext cx="12192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kern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 smtClean="0"/>
              <a:t>КАК ИХ УПОРЯДОЧИТЬ?</a:t>
            </a:r>
            <a:endParaRPr lang="ru-RU" dirty="0"/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-56146" y="485441"/>
            <a:ext cx="12192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kern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dirty="0" smtClean="0"/>
              <a:t>ЧТО ДЕЛАТЬ С ПОЛУЧЕНЫМИ ЛИДАМИ?</a:t>
            </a:r>
            <a:endParaRPr lang="ru-RU" dirty="0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529389" y="1491916"/>
            <a:ext cx="1116530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>
            <a:off x="457201" y="3408948"/>
            <a:ext cx="1116530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>
            <a:off x="457201" y="6051180"/>
            <a:ext cx="1116530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9699306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365125"/>
            <a:ext cx="12192000" cy="1325563"/>
          </a:xfrm>
        </p:spPr>
        <p:txBody>
          <a:bodyPr>
            <a:normAutofit/>
          </a:bodyPr>
          <a:lstStyle/>
          <a:p>
            <a:pPr algn="ctr"/>
            <a:r>
              <a:rPr lang="ru-RU" dirty="0" smtClean="0"/>
              <a:t>ЗА НАС УЖЕ ДАВНО ВСЕ ПРИДУМАЛИ!</a:t>
            </a:r>
            <a:endParaRPr lang="ru-RU" dirty="0"/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160421" y="1379621"/>
            <a:ext cx="11855116" cy="1604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421" y="1690688"/>
            <a:ext cx="4341144" cy="4341144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4716379" y="2891763"/>
            <a:ext cx="747562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dirty="0"/>
              <a:t>Customer Relationship Management</a:t>
            </a:r>
            <a:endParaRPr lang="ru-RU" sz="3600" b="0" i="0" dirty="0">
              <a:solidFill>
                <a:srgbClr val="222222"/>
              </a:solidFill>
              <a:effectLst/>
              <a:latin typeface="arial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539916" y="3902415"/>
            <a:ext cx="747562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dirty="0" smtClean="0"/>
              <a:t>Система управления взаимоотношениями с клиентами</a:t>
            </a:r>
            <a:endParaRPr lang="ru-RU" sz="3600" b="0" i="0" dirty="0">
              <a:solidFill>
                <a:srgbClr val="222222"/>
              </a:solidFill>
              <a:effectLst/>
              <a:latin typeface="arial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572001" y="2695074"/>
            <a:ext cx="7475621" cy="101065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368441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КАКИЕ ПРЕДЛАГАЕТ РЫНОК?</a:t>
            </a:r>
            <a:endParaRPr lang="ru-RU" dirty="0"/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1411705" y="1363579"/>
            <a:ext cx="9272337" cy="1604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Прямоугольник 9"/>
          <p:cNvSpPr/>
          <p:nvPr/>
        </p:nvSpPr>
        <p:spPr>
          <a:xfrm>
            <a:off x="296778" y="1690688"/>
            <a:ext cx="11606464" cy="482641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effectLst>
            <a:outerShdw blurRad="50800" dist="76200" dir="2700000" algn="tl" rotWithShape="0">
              <a:prstClr val="black">
                <a:alpha val="40000"/>
              </a:prstClr>
            </a:outerShdw>
            <a:softEdge rad="635000"/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Изображение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4848" y="3482470"/>
            <a:ext cx="2540000" cy="2540000"/>
          </a:xfrm>
          <a:prstGeom prst="rect">
            <a:avLst/>
          </a:prstGeom>
        </p:spPr>
      </p:pic>
      <p:pic>
        <p:nvPicPr>
          <p:cNvPr id="12" name="Изображение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7202" y="3298654"/>
            <a:ext cx="2907632" cy="2907632"/>
          </a:xfrm>
          <a:prstGeom prst="rect">
            <a:avLst/>
          </a:prstGeom>
        </p:spPr>
      </p:pic>
      <p:pic>
        <p:nvPicPr>
          <p:cNvPr id="13" name="Изображение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3504" y="3790947"/>
            <a:ext cx="3812674" cy="1906337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864848" y="2596476"/>
            <a:ext cx="6777817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600" b="1" dirty="0" smtClean="0">
                <a:solidFill>
                  <a:schemeClr val="accent2">
                    <a:lumMod val="50000"/>
                  </a:schemeClr>
                </a:solidFill>
              </a:rPr>
              <a:t>ЛИДЕРЫ РЫНКА</a:t>
            </a:r>
            <a:endParaRPr lang="ru-RU" sz="6600" b="1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963901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634915" y="477420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/>
              <a:t>Платформа для продажи и проведения обучения</a:t>
            </a:r>
            <a:endParaRPr lang="ru-RU" dirty="0"/>
          </a:p>
        </p:txBody>
      </p:sp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958" y="-953172"/>
            <a:ext cx="3965074" cy="3965074"/>
          </a:xfrm>
          <a:prstGeom prst="rect">
            <a:avLst/>
          </a:prstGeom>
        </p:spPr>
      </p:pic>
      <p:cxnSp>
        <p:nvCxnSpPr>
          <p:cNvPr id="7" name="Прямая соединительная линия 6"/>
          <p:cNvCxnSpPr/>
          <p:nvPr/>
        </p:nvCxnSpPr>
        <p:spPr>
          <a:xfrm>
            <a:off x="0" y="1802983"/>
            <a:ext cx="12192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Изображение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378" y="1928477"/>
            <a:ext cx="2466498" cy="2162260"/>
          </a:xfrm>
          <a:prstGeom prst="rect">
            <a:avLst/>
          </a:prstGeom>
        </p:spPr>
      </p:pic>
      <p:pic>
        <p:nvPicPr>
          <p:cNvPr id="14" name="Изображение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7590" y="1928477"/>
            <a:ext cx="2910285" cy="2162260"/>
          </a:xfrm>
          <a:prstGeom prst="rect">
            <a:avLst/>
          </a:prstGeom>
        </p:spPr>
      </p:pic>
      <p:pic>
        <p:nvPicPr>
          <p:cNvPr id="15" name="Изображение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7359" y="1928476"/>
            <a:ext cx="2572537" cy="2162261"/>
          </a:xfrm>
          <a:prstGeom prst="rect">
            <a:avLst/>
          </a:prstGeom>
        </p:spPr>
      </p:pic>
      <p:pic>
        <p:nvPicPr>
          <p:cNvPr id="16" name="Изображение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2400" y="1928475"/>
            <a:ext cx="2931314" cy="2162261"/>
          </a:xfrm>
          <a:prstGeom prst="rect">
            <a:avLst/>
          </a:prstGeom>
        </p:spPr>
      </p:pic>
      <p:pic>
        <p:nvPicPr>
          <p:cNvPr id="17" name="Изображение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8632" y="4337464"/>
            <a:ext cx="2855208" cy="2117558"/>
          </a:xfrm>
          <a:prstGeom prst="rect">
            <a:avLst/>
          </a:prstGeom>
        </p:spPr>
      </p:pic>
      <p:pic>
        <p:nvPicPr>
          <p:cNvPr id="18" name="Изображение 1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2400" y="4337466"/>
            <a:ext cx="2931314" cy="2117558"/>
          </a:xfrm>
          <a:prstGeom prst="rect">
            <a:avLst/>
          </a:prstGeom>
        </p:spPr>
      </p:pic>
      <p:pic>
        <p:nvPicPr>
          <p:cNvPr id="19" name="Изображение 1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1164" y="4337466"/>
            <a:ext cx="3043990" cy="2117558"/>
          </a:xfrm>
          <a:prstGeom prst="rect">
            <a:avLst/>
          </a:prstGeom>
        </p:spPr>
      </p:pic>
      <p:pic>
        <p:nvPicPr>
          <p:cNvPr id="20" name="Изображение 1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378" y="4337464"/>
            <a:ext cx="2902945" cy="2117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835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8567" y="268873"/>
            <a:ext cx="12192000" cy="1325563"/>
          </a:xfrm>
        </p:spPr>
        <p:txBody>
          <a:bodyPr>
            <a:normAutofit/>
          </a:bodyPr>
          <a:lstStyle/>
          <a:p>
            <a:pPr algn="ctr"/>
            <a:r>
              <a:rPr lang="ru-RU" dirty="0" smtClean="0"/>
              <a:t>АБОНПЛАТА</a:t>
            </a:r>
            <a:endParaRPr lang="ru-RU" dirty="0"/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68" y="1675729"/>
            <a:ext cx="12012518" cy="4709027"/>
          </a:xfrm>
          <a:prstGeom prst="rect">
            <a:avLst/>
          </a:prstGeom>
        </p:spPr>
      </p:pic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118" y="-820829"/>
            <a:ext cx="3378205" cy="337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290214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8231" y="-203728"/>
            <a:ext cx="12192000" cy="1325563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/>
              <a:t>Чем может помочь наша компания?</a:t>
            </a:r>
            <a:endParaRPr lang="ru-RU" b="1" dirty="0"/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481263" y="689810"/>
            <a:ext cx="11405937" cy="3208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84754251"/>
              </p:ext>
            </p:extLst>
          </p:nvPr>
        </p:nvGraphicFramePr>
        <p:xfrm>
          <a:off x="88231" y="1026694"/>
          <a:ext cx="11999495" cy="553406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803977"/>
                <a:gridCol w="3195518"/>
              </a:tblGrid>
              <a:tr h="843455"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Услуга</a:t>
                      </a:r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dirty="0" smtClean="0"/>
                        <a:t>Стоимость, </a:t>
                      </a:r>
                      <a:r>
                        <a:rPr lang="ru-RU" sz="3200" dirty="0" err="1" smtClean="0"/>
                        <a:t>грн</a:t>
                      </a:r>
                      <a:endParaRPr lang="ru-RU" sz="3200" dirty="0"/>
                    </a:p>
                  </a:txBody>
                  <a:tcPr/>
                </a:tc>
              </a:tr>
              <a:tr h="598817">
                <a:tc gridSpan="2"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Создание сайтов (дизайн включен</a:t>
                      </a:r>
                      <a:r>
                        <a:rPr lang="ru-RU" sz="3200" b="1" baseline="0" dirty="0" smtClean="0"/>
                        <a:t> в стоимость</a:t>
                      </a:r>
                      <a:r>
                        <a:rPr lang="ru-RU" sz="3200" b="1" dirty="0" smtClean="0"/>
                        <a:t>)</a:t>
                      </a:r>
                      <a:endParaRPr lang="ru-RU" sz="3200" b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79810">
                <a:tc>
                  <a:txBody>
                    <a:bodyPr/>
                    <a:lstStyle/>
                    <a:p>
                      <a:pPr algn="l"/>
                      <a:r>
                        <a:rPr lang="ru-RU" sz="1800" dirty="0" smtClean="0">
                          <a:solidFill>
                            <a:schemeClr val="bg1"/>
                          </a:solidFill>
                        </a:rPr>
                        <a:t>-</a:t>
                      </a:r>
                      <a:r>
                        <a:rPr lang="ru-RU" sz="1800" baseline="0" dirty="0" smtClean="0">
                          <a:solidFill>
                            <a:schemeClr val="bg1"/>
                          </a:solidFill>
                        </a:rPr>
                        <a:t>     </a:t>
                      </a:r>
                      <a:r>
                        <a:rPr lang="ru-RU" sz="1800" dirty="0" smtClean="0">
                          <a:solidFill>
                            <a:schemeClr val="bg1"/>
                          </a:solidFill>
                        </a:rPr>
                        <a:t>Личный сайт без магазина (стандартный</a:t>
                      </a:r>
                      <a:r>
                        <a:rPr lang="ru-RU" sz="1800" baseline="0" dirty="0" smtClean="0">
                          <a:solidFill>
                            <a:schemeClr val="bg1"/>
                          </a:solidFill>
                        </a:rPr>
                        <a:t> функционал типовой дизайн страниц)</a:t>
                      </a:r>
                      <a:endParaRPr lang="ru-RU" sz="18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chemeClr val="bg1"/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7</a:t>
                      </a:r>
                      <a:r>
                        <a:rPr lang="ru-RU" sz="2000" b="1" dirty="0" smtClean="0">
                          <a:solidFill>
                            <a:schemeClr val="bg1"/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000</a:t>
                      </a:r>
                      <a:endParaRPr lang="ru-RU" sz="2000" b="1" dirty="0">
                        <a:solidFill>
                          <a:schemeClr val="bg1"/>
                        </a:solidFill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/>
                </a:tc>
              </a:tr>
              <a:tr h="45688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solidFill>
                            <a:schemeClr val="bg1"/>
                          </a:solidFill>
                        </a:rPr>
                        <a:t>-</a:t>
                      </a:r>
                      <a:r>
                        <a:rPr lang="ru-RU" sz="1800" baseline="0" dirty="0" smtClean="0">
                          <a:solidFill>
                            <a:schemeClr val="bg1"/>
                          </a:solidFill>
                        </a:rPr>
                        <a:t>     </a:t>
                      </a:r>
                      <a:r>
                        <a:rPr lang="ru-RU" sz="1800" dirty="0" smtClean="0">
                          <a:solidFill>
                            <a:schemeClr val="bg1"/>
                          </a:solidFill>
                        </a:rPr>
                        <a:t>Личный сайт с магазином  (стандартный</a:t>
                      </a:r>
                      <a:r>
                        <a:rPr lang="ru-RU" sz="1800" baseline="0" dirty="0" smtClean="0">
                          <a:solidFill>
                            <a:schemeClr val="bg1"/>
                          </a:solidFill>
                        </a:rPr>
                        <a:t> функционал типовой дизайн страниц)</a:t>
                      </a:r>
                      <a:endParaRPr lang="ru-RU" sz="1800" dirty="0" smtClean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 smtClean="0">
                          <a:solidFill>
                            <a:schemeClr val="bg1"/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8</a:t>
                      </a:r>
                      <a:r>
                        <a:rPr lang="ru-RU" sz="2000" b="1" dirty="0" smtClean="0">
                          <a:solidFill>
                            <a:schemeClr val="bg1"/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000</a:t>
                      </a:r>
                    </a:p>
                  </a:txBody>
                  <a:tcPr/>
                </a:tc>
              </a:tr>
              <a:tr h="646591"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solidFill>
                            <a:schemeClr val="bg1"/>
                          </a:solidFill>
                        </a:rPr>
                        <a:t>-     Продающий</a:t>
                      </a:r>
                      <a:r>
                        <a:rPr lang="ru-RU" sz="1800" baseline="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ru-RU" sz="1800" baseline="0" dirty="0" err="1" smtClean="0">
                          <a:solidFill>
                            <a:schemeClr val="bg1"/>
                          </a:solidFill>
                        </a:rPr>
                        <a:t>лендинг</a:t>
                      </a:r>
                      <a:r>
                        <a:rPr lang="ru-RU" sz="1800" baseline="0" dirty="0" smtClean="0">
                          <a:solidFill>
                            <a:schemeClr val="bg1"/>
                          </a:solidFill>
                        </a:rPr>
                        <a:t> (страница, которая будет продавать ваше мероприятие) без </a:t>
                      </a:r>
                      <a:r>
                        <a:rPr lang="ru-RU" sz="1800" b="1" baseline="0" dirty="0" smtClean="0">
                          <a:solidFill>
                            <a:schemeClr val="bg1"/>
                          </a:solidFill>
                        </a:rPr>
                        <a:t>адаптивности для мобильных устройств</a:t>
                      </a:r>
                      <a:r>
                        <a:rPr lang="ru-RU" sz="1800" baseline="0" dirty="0" smtClean="0">
                          <a:solidFill>
                            <a:schemeClr val="bg1"/>
                          </a:solidFill>
                        </a:rPr>
                        <a:t>.</a:t>
                      </a:r>
                      <a:endParaRPr lang="ru-RU" sz="18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dirty="0" smtClean="0">
                          <a:solidFill>
                            <a:schemeClr val="bg1"/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от </a:t>
                      </a:r>
                      <a:r>
                        <a:rPr lang="en-US" sz="2000" b="1" dirty="0" smtClean="0">
                          <a:solidFill>
                            <a:schemeClr val="bg1"/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30</a:t>
                      </a:r>
                      <a:r>
                        <a:rPr lang="ru-RU" sz="2000" b="1" dirty="0" smtClean="0">
                          <a:solidFill>
                            <a:schemeClr val="bg1"/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00</a:t>
                      </a:r>
                    </a:p>
                  </a:txBody>
                  <a:tcPr/>
                </a:tc>
              </a:tr>
              <a:tr h="698449">
                <a:tc>
                  <a:txBody>
                    <a:bodyPr/>
                    <a:lstStyle/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ru-RU" sz="1800" dirty="0" smtClean="0"/>
                        <a:t>Продающий</a:t>
                      </a:r>
                      <a:r>
                        <a:rPr lang="ru-RU" sz="1800" baseline="0" dirty="0" smtClean="0"/>
                        <a:t> </a:t>
                      </a:r>
                      <a:r>
                        <a:rPr lang="ru-RU" sz="1800" baseline="0" dirty="0" err="1" smtClean="0"/>
                        <a:t>лендинг</a:t>
                      </a:r>
                      <a:r>
                        <a:rPr lang="ru-RU" sz="1800" baseline="0" dirty="0" smtClean="0"/>
                        <a:t> (страница, которая будет продавать ваше мероприятие) с</a:t>
                      </a:r>
                      <a:endParaRPr lang="ru-RU" sz="1800" dirty="0" smtClean="0"/>
                    </a:p>
                    <a:p>
                      <a:pPr marL="0" indent="0">
                        <a:buFontTx/>
                        <a:buNone/>
                      </a:pPr>
                      <a:r>
                        <a:rPr lang="ru-RU" sz="1800" dirty="0" smtClean="0"/>
                        <a:t>настройкой </a:t>
                      </a:r>
                      <a:r>
                        <a:rPr lang="ru-RU" sz="1800" b="1" dirty="0" smtClean="0"/>
                        <a:t>адаптивности под мобильные устройства.</a:t>
                      </a:r>
                      <a:endParaRPr lang="ru-RU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dirty="0" smtClean="0">
                          <a:solidFill>
                            <a:schemeClr val="bg1"/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от </a:t>
                      </a:r>
                      <a:r>
                        <a:rPr lang="en-US" sz="2000" b="1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3400</a:t>
                      </a:r>
                      <a:endParaRPr lang="ru-RU" sz="2000" b="1" dirty="0" smtClean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  <a:p>
                      <a:pPr algn="ctr"/>
                      <a:endParaRPr lang="ru-RU" sz="2000" dirty="0"/>
                    </a:p>
                  </a:txBody>
                  <a:tcPr/>
                </a:tc>
              </a:tr>
              <a:tr h="688483">
                <a:tc>
                  <a:txBody>
                    <a:bodyPr/>
                    <a:lstStyle/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ru-RU" sz="1800" dirty="0" smtClean="0"/>
                        <a:t>Продающий</a:t>
                      </a:r>
                      <a:r>
                        <a:rPr lang="ru-RU" sz="1800" baseline="0" dirty="0" smtClean="0"/>
                        <a:t> </a:t>
                      </a:r>
                      <a:r>
                        <a:rPr lang="ru-RU" sz="1800" baseline="0" dirty="0" err="1" smtClean="0"/>
                        <a:t>лендинг</a:t>
                      </a:r>
                      <a:r>
                        <a:rPr lang="ru-RU" sz="1800" baseline="0" dirty="0" smtClean="0"/>
                        <a:t> (страница, которая будет продавать ваше мероприятие) с</a:t>
                      </a:r>
                      <a:endParaRPr lang="ru-RU" sz="1800" dirty="0" smtClean="0"/>
                    </a:p>
                    <a:p>
                      <a:pPr marL="0" indent="0">
                        <a:buFontTx/>
                        <a:buNone/>
                      </a:pPr>
                      <a:r>
                        <a:rPr lang="ru-RU" sz="1800" dirty="0" smtClean="0"/>
                        <a:t>настройкой </a:t>
                      </a:r>
                      <a:r>
                        <a:rPr lang="ru-RU" sz="1800" b="1" dirty="0" smtClean="0"/>
                        <a:t>адаптивности под мобильные устройства</a:t>
                      </a:r>
                      <a:r>
                        <a:rPr lang="ru-RU" sz="1800" b="1" baseline="0" dirty="0" smtClean="0"/>
                        <a:t> </a:t>
                      </a:r>
                      <a:r>
                        <a:rPr lang="ru-RU" sz="1800" baseline="0" dirty="0" smtClean="0"/>
                        <a:t>и </a:t>
                      </a:r>
                      <a:r>
                        <a:rPr lang="ru-RU" sz="1800" b="1" baseline="0" dirty="0" err="1" smtClean="0"/>
                        <a:t>админстраницей</a:t>
                      </a:r>
                      <a:endParaRPr lang="ru-RU" sz="1800" b="1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dirty="0" smtClean="0">
                          <a:solidFill>
                            <a:schemeClr val="bg1"/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от</a:t>
                      </a:r>
                      <a:r>
                        <a:rPr lang="ru-RU" sz="2000" b="1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 3</a:t>
                      </a:r>
                      <a:r>
                        <a:rPr lang="en-US" sz="2000" b="1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6</a:t>
                      </a:r>
                      <a:r>
                        <a:rPr lang="ru-RU" sz="2000" b="1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00</a:t>
                      </a:r>
                    </a:p>
                    <a:p>
                      <a:pPr algn="ctr"/>
                      <a:endParaRPr lang="ru-RU" sz="2000" dirty="0"/>
                    </a:p>
                  </a:txBody>
                  <a:tcPr/>
                </a:tc>
              </a:tr>
              <a:tr h="609580">
                <a:tc>
                  <a:txBody>
                    <a:bodyPr/>
                    <a:lstStyle/>
                    <a:p>
                      <a:r>
                        <a:rPr lang="ru-RU" dirty="0" smtClean="0"/>
                        <a:t>-    Адаптивный  ЛИД-магнит. Страница</a:t>
                      </a:r>
                      <a:r>
                        <a:rPr lang="ru-RU" baseline="0" dirty="0" smtClean="0"/>
                        <a:t> бесплатного продукта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1500</a:t>
                      </a:r>
                    </a:p>
                  </a:txBody>
                  <a:tcPr/>
                </a:tc>
              </a:tr>
              <a:tr h="496848">
                <a:tc>
                  <a:txBody>
                    <a:bodyPr/>
                    <a:lstStyle/>
                    <a:p>
                      <a:r>
                        <a:rPr lang="ru-RU" dirty="0" smtClean="0"/>
                        <a:t>-</a:t>
                      </a:r>
                      <a:r>
                        <a:rPr lang="ru-RU" baseline="0" dirty="0" smtClean="0"/>
                        <a:t>    Личный сайт с индивидуальным дизайном и функционалом страниц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от 7000</a:t>
                      </a: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16018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070" y="3112169"/>
            <a:ext cx="5465920" cy="327258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590185" y="34914"/>
            <a:ext cx="963661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600" b="1" dirty="0" smtClean="0">
                <a:latin typeface="Times New Roman" charset="0"/>
                <a:ea typeface="Times New Roman" charset="0"/>
                <a:cs typeface="Times New Roman" charset="0"/>
              </a:rPr>
              <a:t>Ваша личная страница с информацией о вас </a:t>
            </a:r>
            <a:br>
              <a:rPr lang="ru-RU" sz="3600" b="1" dirty="0" smtClean="0">
                <a:latin typeface="Times New Roman" charset="0"/>
                <a:ea typeface="Times New Roman" charset="0"/>
                <a:cs typeface="Times New Roman" charset="0"/>
              </a:rPr>
            </a:br>
            <a:r>
              <a:rPr lang="ru-RU" sz="3600" b="1" dirty="0" smtClean="0">
                <a:latin typeface="Times New Roman" charset="0"/>
                <a:ea typeface="Times New Roman" charset="0"/>
                <a:cs typeface="Times New Roman" charset="0"/>
              </a:rPr>
              <a:t>магазином ваших книг, </a:t>
            </a:r>
            <a:r>
              <a:rPr lang="ru-RU" sz="3600" b="1" dirty="0" err="1" smtClean="0">
                <a:latin typeface="Times New Roman" charset="0"/>
                <a:ea typeface="Times New Roman" charset="0"/>
                <a:cs typeface="Times New Roman" charset="0"/>
              </a:rPr>
              <a:t>вебинаров</a:t>
            </a:r>
            <a:r>
              <a:rPr lang="ru-RU" sz="3600" b="1" dirty="0" smtClean="0">
                <a:latin typeface="Times New Roman" charset="0"/>
                <a:ea typeface="Times New Roman" charset="0"/>
                <a:cs typeface="Times New Roman" charset="0"/>
              </a:rPr>
              <a:t>  и т. д.</a:t>
            </a:r>
            <a:endParaRPr lang="ru-RU" sz="3600" b="1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364" y="1616242"/>
            <a:ext cx="5348240" cy="3152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162861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24495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err="1" smtClean="0"/>
              <a:t>Лендинг</a:t>
            </a: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>(сайт продажи вашего мероприятия)</a:t>
            </a:r>
            <a:endParaRPr lang="ru-RU" b="1" dirty="0"/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912" y="1642094"/>
            <a:ext cx="4331368" cy="2194369"/>
          </a:xfrm>
          <a:prstGeom prst="rect">
            <a:avLst/>
          </a:prstGeom>
        </p:spPr>
      </p:pic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130" y="2649370"/>
            <a:ext cx="4535090" cy="2344698"/>
          </a:xfrm>
          <a:prstGeom prst="rect">
            <a:avLst/>
          </a:prstGeom>
        </p:spPr>
      </p:pic>
      <p:pic>
        <p:nvPicPr>
          <p:cNvPr id="8" name="Изображение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1642" y="3555441"/>
            <a:ext cx="5293895" cy="2012299"/>
          </a:xfrm>
          <a:prstGeom prst="rect">
            <a:avLst/>
          </a:prstGeom>
        </p:spPr>
      </p:pic>
      <p:pic>
        <p:nvPicPr>
          <p:cNvPr id="9" name="Изображение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6596" y="4795145"/>
            <a:ext cx="4957948" cy="1989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796222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021" y="1059448"/>
            <a:ext cx="10764253" cy="560905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622305" y="192506"/>
            <a:ext cx="305968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 smtClean="0"/>
              <a:t>ЛИД-магнит</a:t>
            </a:r>
            <a:endParaRPr lang="ru-RU" sz="4000" b="1" dirty="0"/>
          </a:p>
        </p:txBody>
      </p:sp>
    </p:spTree>
    <p:extLst>
      <p:ext uri="{BB962C8B-B14F-4D97-AF65-F5344CB8AC3E}">
        <p14:creationId xmlns:p14="http://schemas.microsoft.com/office/powerpoint/2010/main" val="8526997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2782" y="249913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Что вы можете делать УЖЕ СЕГОДНЯ абсолютно БЕСПЛАТНО???</a:t>
            </a:r>
            <a:endParaRPr lang="ru-RU" dirty="0"/>
          </a:p>
        </p:txBody>
      </p:sp>
      <p:pic>
        <p:nvPicPr>
          <p:cNvPr id="8" name="Изображение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774371"/>
            <a:ext cx="7620000" cy="508362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79394" y="2840183"/>
            <a:ext cx="3626890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/>
              <a:t>Несколько способов,</a:t>
            </a:r>
          </a:p>
          <a:p>
            <a:r>
              <a:rPr lang="ru-RU" sz="2800" dirty="0" smtClean="0"/>
              <a:t> которые дадут </a:t>
            </a:r>
          </a:p>
          <a:p>
            <a:r>
              <a:rPr lang="ru-RU" sz="2800" dirty="0" smtClean="0"/>
              <a:t> результат уже завтра!</a:t>
            </a:r>
            <a:endParaRPr lang="ru-RU" sz="2800" dirty="0"/>
          </a:p>
        </p:txBody>
      </p:sp>
      <p:sp>
        <p:nvSpPr>
          <p:cNvPr id="10" name="TextBox 9"/>
          <p:cNvSpPr txBox="1"/>
          <p:nvPr/>
        </p:nvSpPr>
        <p:spPr>
          <a:xfrm>
            <a:off x="193964" y="5798825"/>
            <a:ext cx="79374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FFC000"/>
                </a:solidFill>
              </a:rPr>
              <a:t>ВНИМАНИЕ! ОБЯЗАТЕЛЬНО К ПРИМЕНЕНИЮ!</a:t>
            </a:r>
            <a:endParaRPr lang="ru-RU" sz="2800" b="1" dirty="0">
              <a:solidFill>
                <a:srgbClr val="FFC000"/>
              </a:solidFill>
            </a:endParaRPr>
          </a:p>
        </p:txBody>
      </p:sp>
      <p:cxnSp>
        <p:nvCxnSpPr>
          <p:cNvPr id="12" name="Прямая соединительная линия 11"/>
          <p:cNvCxnSpPr/>
          <p:nvPr/>
        </p:nvCxnSpPr>
        <p:spPr>
          <a:xfrm>
            <a:off x="1544782" y="1561621"/>
            <a:ext cx="8991599" cy="2770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3587131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8231" y="-203728"/>
            <a:ext cx="121920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/>
              <a:t>Чем вам может помочь наша компания?</a:t>
            </a:r>
            <a:endParaRPr lang="ru-RU" b="1" dirty="0"/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481263" y="689810"/>
            <a:ext cx="11405937" cy="3208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63065676"/>
              </p:ext>
            </p:extLst>
          </p:nvPr>
        </p:nvGraphicFramePr>
        <p:xfrm>
          <a:off x="88231" y="1427747"/>
          <a:ext cx="11999495" cy="359329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803977"/>
                <a:gridCol w="3195518"/>
              </a:tblGrid>
              <a:tr h="858838"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Услуга</a:t>
                      </a:r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dirty="0" smtClean="0"/>
                        <a:t>Стоимость, </a:t>
                      </a:r>
                      <a:r>
                        <a:rPr lang="ru-RU" sz="3200" dirty="0" err="1" smtClean="0"/>
                        <a:t>грн</a:t>
                      </a:r>
                      <a:endParaRPr lang="ru-RU" sz="3200" dirty="0"/>
                    </a:p>
                  </a:txBody>
                  <a:tcPr/>
                </a:tc>
              </a:tr>
              <a:tr h="889752">
                <a:tc gridSpan="2"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СОЗДАНИЕ ДИЗАЙНА ВАШИХ</a:t>
                      </a:r>
                      <a:r>
                        <a:rPr lang="ru-RU" sz="3200" b="1" baseline="0" dirty="0" smtClean="0"/>
                        <a:t> СТРАНИЦ В СОЦ. СЕТЯХ</a:t>
                      </a:r>
                      <a:endParaRPr lang="ru-RU" sz="3200" b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88561">
                <a:tc>
                  <a:txBody>
                    <a:bodyPr/>
                    <a:lstStyle/>
                    <a:p>
                      <a:pPr algn="l"/>
                      <a:r>
                        <a:rPr lang="ru-RU" sz="1800" dirty="0" smtClean="0">
                          <a:solidFill>
                            <a:schemeClr val="bg1"/>
                          </a:solidFill>
                        </a:rPr>
                        <a:t>-</a:t>
                      </a:r>
                      <a:r>
                        <a:rPr lang="ru-RU" sz="1800" baseline="0" dirty="0" smtClean="0">
                          <a:solidFill>
                            <a:schemeClr val="bg1"/>
                          </a:solidFill>
                        </a:rPr>
                        <a:t>     </a:t>
                      </a:r>
                      <a:r>
                        <a:rPr lang="ru-RU" sz="1800" dirty="0" smtClean="0">
                          <a:solidFill>
                            <a:schemeClr val="bg1"/>
                          </a:solidFill>
                        </a:rPr>
                        <a:t>СОЗДАНИЕ ФИРМЕННОЙ ОБЛОЖКИ ВАШЕГО СООБЩЕСТВА В</a:t>
                      </a:r>
                      <a:r>
                        <a:rPr lang="en-US" sz="1800" baseline="0" dirty="0" smtClean="0">
                          <a:solidFill>
                            <a:schemeClr val="bg1"/>
                          </a:solidFill>
                        </a:rPr>
                        <a:t>   </a:t>
                      </a:r>
                      <a:r>
                        <a:rPr lang="en-US" sz="1800" baseline="0" dirty="0" err="1" smtClean="0">
                          <a:solidFill>
                            <a:schemeClr val="bg1"/>
                          </a:solidFill>
                        </a:rPr>
                        <a:t>Vkontakte</a:t>
                      </a:r>
                      <a:endParaRPr lang="ru-RU" sz="18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chemeClr val="bg1"/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от 1500</a:t>
                      </a:r>
                      <a:r>
                        <a:rPr lang="ru-RU" sz="2000" b="1" baseline="0" dirty="0" smtClean="0">
                          <a:solidFill>
                            <a:schemeClr val="bg1"/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 до 2000 </a:t>
                      </a:r>
                      <a:endParaRPr lang="ru-RU" sz="2000" b="1" dirty="0">
                        <a:solidFill>
                          <a:schemeClr val="bg1"/>
                        </a:solidFill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/>
                </a:tc>
              </a:tr>
              <a:tr h="32084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/>
                        <a:t>-     Обложка</a:t>
                      </a:r>
                      <a:r>
                        <a:rPr lang="ru-RU" baseline="0" dirty="0" smtClean="0"/>
                        <a:t> для вашей страницы или мероприятия в </a:t>
                      </a:r>
                      <a:r>
                        <a:rPr lang="en-US" baseline="0" dirty="0" err="1" smtClean="0"/>
                        <a:t>FaceBook</a:t>
                      </a:r>
                      <a:endParaRPr lang="ru-RU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300</a:t>
                      </a:r>
                      <a:endParaRPr lang="ru-RU" sz="2000" b="1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/>
                </a:tc>
              </a:tr>
              <a:tr h="453992">
                <a:tc>
                  <a:txBody>
                    <a:bodyPr/>
                    <a:lstStyle/>
                    <a:p>
                      <a:r>
                        <a:rPr lang="ru-RU" dirty="0" smtClean="0"/>
                        <a:t>-     Обложка</a:t>
                      </a:r>
                      <a:r>
                        <a:rPr lang="ru-RU" baseline="0" dirty="0" smtClean="0"/>
                        <a:t> для вашей встречи</a:t>
                      </a:r>
                      <a:r>
                        <a:rPr lang="en-US" baseline="0" dirty="0" smtClean="0"/>
                        <a:t> </a:t>
                      </a:r>
                      <a:r>
                        <a:rPr lang="ru-RU" baseline="0" dirty="0" smtClean="0"/>
                        <a:t>или страницы  в 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Vkontakte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300</a:t>
                      </a:r>
                    </a:p>
                  </a:txBody>
                  <a:tcPr/>
                </a:tc>
              </a:tr>
              <a:tr h="505910">
                <a:tc>
                  <a:txBody>
                    <a:bodyPr/>
                    <a:lstStyle/>
                    <a:p>
                      <a:r>
                        <a:rPr lang="ru-RU" dirty="0" smtClean="0"/>
                        <a:t>-     Разработка</a:t>
                      </a:r>
                      <a:r>
                        <a:rPr lang="ru-RU" baseline="0" dirty="0" smtClean="0"/>
                        <a:t> дизайна для вашего сайта (из расчёта одна страница)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от 1000</a:t>
                      </a:r>
                      <a:endParaRPr lang="ru-RU" b="1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98365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8231" y="-203728"/>
            <a:ext cx="121920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/>
              <a:t>Чем вам может помочь наша компания?</a:t>
            </a:r>
            <a:endParaRPr lang="ru-RU" b="1" dirty="0"/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481263" y="689810"/>
            <a:ext cx="11405937" cy="3208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50771882"/>
              </p:ext>
            </p:extLst>
          </p:nvPr>
        </p:nvGraphicFramePr>
        <p:xfrm>
          <a:off x="88231" y="1427747"/>
          <a:ext cx="11999496" cy="375488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803978"/>
                <a:gridCol w="3195518"/>
              </a:tblGrid>
              <a:tr h="858838"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Услуга</a:t>
                      </a:r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dirty="0" smtClean="0"/>
                        <a:t>Стоимость, </a:t>
                      </a:r>
                      <a:r>
                        <a:rPr lang="ru-RU" sz="3200" dirty="0" err="1" smtClean="0"/>
                        <a:t>грн</a:t>
                      </a:r>
                      <a:endParaRPr lang="ru-RU" sz="3200" dirty="0"/>
                    </a:p>
                  </a:txBody>
                  <a:tcPr/>
                </a:tc>
              </a:tr>
              <a:tr h="889752">
                <a:tc gridSpan="2"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РЕКЛАМА </a:t>
                      </a:r>
                      <a:r>
                        <a:rPr lang="ru-RU" sz="3200" b="1" baseline="0" dirty="0" smtClean="0"/>
                        <a:t>В СОЦИАЛЬНЫХ СЕТЯХ</a:t>
                      </a:r>
                      <a:endParaRPr lang="ru-RU" sz="3200" b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88561">
                <a:tc>
                  <a:txBody>
                    <a:bodyPr/>
                    <a:lstStyle/>
                    <a:p>
                      <a:pPr algn="l"/>
                      <a:r>
                        <a:rPr lang="ru-RU" sz="1800" dirty="0" smtClean="0">
                          <a:solidFill>
                            <a:schemeClr val="bg1"/>
                          </a:solidFill>
                        </a:rPr>
                        <a:t>-  ТАРГЕТИРОВАННАЯ РЕКЛАМА (</a:t>
                      </a:r>
                      <a:r>
                        <a:rPr lang="en-US" sz="1800" dirty="0" err="1" smtClean="0">
                          <a:solidFill>
                            <a:schemeClr val="bg1"/>
                          </a:solidFill>
                        </a:rPr>
                        <a:t>FaceBook</a:t>
                      </a:r>
                      <a:r>
                        <a:rPr lang="en-US" sz="1800" baseline="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ru-RU" sz="1800" baseline="0" dirty="0" smtClean="0">
                          <a:solidFill>
                            <a:schemeClr val="bg1"/>
                          </a:solidFill>
                        </a:rPr>
                        <a:t>и </a:t>
                      </a:r>
                      <a:r>
                        <a:rPr lang="en-US" sz="1800" baseline="0" dirty="0" smtClean="0">
                          <a:solidFill>
                            <a:schemeClr val="bg1"/>
                          </a:solidFill>
                        </a:rPr>
                        <a:t>Instagram</a:t>
                      </a:r>
                      <a:r>
                        <a:rPr lang="ru-RU" sz="1800" dirty="0" smtClean="0">
                          <a:solidFill>
                            <a:schemeClr val="bg1"/>
                          </a:solidFill>
                        </a:rPr>
                        <a:t>)</a:t>
                      </a:r>
                      <a:endParaRPr lang="ru-RU" sz="18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baseline="0" dirty="0" smtClean="0">
                          <a:solidFill>
                            <a:schemeClr val="bg1"/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 20</a:t>
                      </a:r>
                      <a:r>
                        <a:rPr lang="en-US" sz="2400" b="1" baseline="0" dirty="0" smtClean="0">
                          <a:solidFill>
                            <a:schemeClr val="bg1"/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% </a:t>
                      </a:r>
                      <a:r>
                        <a:rPr lang="ru-RU" sz="2400" b="1" baseline="0" dirty="0" smtClean="0">
                          <a:solidFill>
                            <a:schemeClr val="bg1"/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от бюджета</a:t>
                      </a:r>
                      <a:r>
                        <a:rPr lang="ru-RU" sz="2400" b="1" dirty="0" smtClean="0">
                          <a:solidFill>
                            <a:schemeClr val="bg1"/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 </a:t>
                      </a:r>
                      <a:endParaRPr lang="ru-RU" sz="2400" b="1" dirty="0">
                        <a:solidFill>
                          <a:schemeClr val="bg1"/>
                        </a:solidFill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/>
                </a:tc>
              </a:tr>
              <a:tr h="505910">
                <a:tc>
                  <a:txBody>
                    <a:bodyPr/>
                    <a:lstStyle/>
                    <a:p>
                      <a:pPr algn="l"/>
                      <a:r>
                        <a:rPr lang="ru-RU" dirty="0" smtClean="0"/>
                        <a:t>-  </a:t>
                      </a:r>
                      <a:r>
                        <a:rPr lang="ru-RU" sz="1800" dirty="0" smtClean="0">
                          <a:solidFill>
                            <a:schemeClr val="bg1"/>
                          </a:solidFill>
                        </a:rPr>
                        <a:t>ТАРГЕТИРОВАННАЯ РЕКЛАМА (</a:t>
                      </a:r>
                      <a:r>
                        <a:rPr lang="ru-RU" sz="1800" dirty="0" err="1" smtClean="0">
                          <a:solidFill>
                            <a:schemeClr val="bg1"/>
                          </a:solidFill>
                        </a:rPr>
                        <a:t>Вконтакте</a:t>
                      </a:r>
                      <a:r>
                        <a:rPr lang="ru-RU" sz="1800" dirty="0" smtClean="0">
                          <a:solidFill>
                            <a:schemeClr val="bg1"/>
                          </a:solidFill>
                        </a:rPr>
                        <a:t>)</a:t>
                      </a:r>
                      <a:endParaRPr lang="ru-RU" sz="18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baseline="0" dirty="0" smtClean="0">
                          <a:solidFill>
                            <a:schemeClr val="bg1"/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20</a:t>
                      </a:r>
                      <a:r>
                        <a:rPr lang="en-US" sz="2400" b="1" baseline="0" dirty="0" smtClean="0">
                          <a:solidFill>
                            <a:schemeClr val="bg1"/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% </a:t>
                      </a:r>
                      <a:r>
                        <a:rPr lang="ru-RU" sz="2400" b="1" baseline="0" dirty="0" smtClean="0">
                          <a:solidFill>
                            <a:schemeClr val="bg1"/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от бюджета</a:t>
                      </a:r>
                      <a:r>
                        <a:rPr lang="ru-RU" sz="2400" b="1" dirty="0" smtClean="0">
                          <a:solidFill>
                            <a:schemeClr val="bg1"/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 </a:t>
                      </a:r>
                      <a:endParaRPr lang="ru-RU" sz="2400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/>
                </a:tc>
              </a:tr>
              <a:tr h="50591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/>
                        <a:t>-  </a:t>
                      </a:r>
                      <a:r>
                        <a:rPr lang="ru-RU" sz="1800" dirty="0" smtClean="0">
                          <a:solidFill>
                            <a:schemeClr val="bg1"/>
                          </a:solidFill>
                        </a:rPr>
                        <a:t>НАСТРОЙКА</a:t>
                      </a:r>
                      <a:r>
                        <a:rPr lang="ru-RU" sz="1800" baseline="0" dirty="0" smtClean="0">
                          <a:solidFill>
                            <a:schemeClr val="bg1"/>
                          </a:solidFill>
                        </a:rPr>
                        <a:t> РАССЫЛКИ В ВАШЕМ СООБЩЕСТВЕ</a:t>
                      </a:r>
                      <a:r>
                        <a:rPr lang="ru-RU" sz="1800" dirty="0" smtClean="0">
                          <a:solidFill>
                            <a:schemeClr val="bg1"/>
                          </a:solidFill>
                        </a:rPr>
                        <a:t> (</a:t>
                      </a:r>
                      <a:r>
                        <a:rPr lang="ru-RU" sz="1800" dirty="0" err="1" smtClean="0">
                          <a:solidFill>
                            <a:schemeClr val="bg1"/>
                          </a:solidFill>
                        </a:rPr>
                        <a:t>Вконтакте</a:t>
                      </a:r>
                      <a:r>
                        <a:rPr lang="ru-RU" sz="1800" dirty="0" smtClean="0">
                          <a:solidFill>
                            <a:schemeClr val="bg1"/>
                          </a:solidFill>
                        </a:rPr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от</a:t>
                      </a:r>
                      <a:r>
                        <a:rPr lang="ru-RU" sz="2400" b="1" baseline="0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 </a:t>
                      </a:r>
                      <a:r>
                        <a:rPr lang="ru-RU" sz="2400" b="1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200 </a:t>
                      </a:r>
                      <a:endParaRPr lang="ru-RU" sz="2400" b="1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/>
                </a:tc>
              </a:tr>
              <a:tr h="50591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/>
                        <a:t>- ОБУЧЕНИЕ ИЛИ КОНСУЛЬТАЦИЯ ПО НАСТРОЙКЕ</a:t>
                      </a:r>
                      <a:r>
                        <a:rPr lang="ru-RU" baseline="0" dirty="0" smtClean="0"/>
                        <a:t> СТРАНИЦ СОЦИАЛЬНЫХ СЕТЕЙ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от 300</a:t>
                      </a:r>
                      <a:endParaRPr lang="ru-RU" sz="2400" b="1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58827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8231" y="-203728"/>
            <a:ext cx="121920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/>
              <a:t>Чем вам может помочь наша компания?</a:t>
            </a:r>
            <a:endParaRPr lang="ru-RU" b="1" dirty="0"/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481263" y="689810"/>
            <a:ext cx="11405937" cy="3208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95342387"/>
              </p:ext>
            </p:extLst>
          </p:nvPr>
        </p:nvGraphicFramePr>
        <p:xfrm>
          <a:off x="184483" y="994609"/>
          <a:ext cx="11798969" cy="49520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798969"/>
              </a:tblGrid>
              <a:tr h="818149">
                <a:tc>
                  <a:txBody>
                    <a:bodyPr/>
                    <a:lstStyle/>
                    <a:p>
                      <a:pPr algn="ctr"/>
                      <a:r>
                        <a:rPr lang="ru-RU" sz="3600" b="1" dirty="0" smtClean="0"/>
                        <a:t>БАЗОВАЯ НАСТРОЙКА</a:t>
                      </a:r>
                      <a:r>
                        <a:rPr lang="en-US" sz="3600" b="1" dirty="0" smtClean="0"/>
                        <a:t> CRM</a:t>
                      </a:r>
                      <a:r>
                        <a:rPr lang="ru-RU" sz="3600" b="1" baseline="0" dirty="0" smtClean="0"/>
                        <a:t> (</a:t>
                      </a:r>
                      <a:r>
                        <a:rPr lang="en-US" sz="3600" b="1" baseline="0" dirty="0" smtClean="0"/>
                        <a:t>GETCOURSE</a:t>
                      </a:r>
                      <a:r>
                        <a:rPr lang="ru-RU" sz="3600" b="1" baseline="0" dirty="0" smtClean="0"/>
                        <a:t>) -  </a:t>
                      </a:r>
                      <a:r>
                        <a:rPr lang="ru-RU" sz="4000" b="1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2000</a:t>
                      </a:r>
                      <a:r>
                        <a:rPr lang="ru-RU" sz="4000" b="1" dirty="0" smtClean="0"/>
                        <a:t> </a:t>
                      </a:r>
                      <a:r>
                        <a:rPr lang="ru-RU" sz="4000" b="1" dirty="0" err="1" smtClean="0"/>
                        <a:t>грн</a:t>
                      </a:r>
                      <a:endParaRPr lang="ru-RU" sz="4000" b="1" dirty="0" smtClean="0"/>
                    </a:p>
                  </a:txBody>
                  <a:tcPr/>
                </a:tc>
              </a:tr>
              <a:tr h="47645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1" dirty="0" smtClean="0"/>
                        <a:t>В НАСТРОЙКУ ВХОДИТ:</a:t>
                      </a:r>
                    </a:p>
                  </a:txBody>
                  <a:tcPr/>
                </a:tc>
              </a:tr>
              <a:tr h="380060">
                <a:tc>
                  <a:txBody>
                    <a:bodyPr/>
                    <a:lstStyle/>
                    <a:p>
                      <a:pPr algn="l"/>
                      <a:r>
                        <a:rPr lang="ru-RU" sz="1600" b="1" dirty="0" smtClean="0"/>
                        <a:t>-</a:t>
                      </a:r>
                      <a:r>
                        <a:rPr lang="ru-RU" sz="1600" b="1" baseline="0" dirty="0" smtClean="0"/>
                        <a:t>     </a:t>
                      </a:r>
                      <a:r>
                        <a:rPr lang="ru-RU" sz="1600" b="0" baseline="0" dirty="0" smtClean="0"/>
                        <a:t>Создание вашей доменной почты и ее делегирование в </a:t>
                      </a:r>
                      <a:r>
                        <a:rPr lang="en-US" sz="1600" b="1" baseline="0" dirty="0" smtClean="0"/>
                        <a:t>GETCORSE</a:t>
                      </a:r>
                      <a:endParaRPr lang="ru-RU" sz="1600" b="1" baseline="0" dirty="0" smtClean="0"/>
                    </a:p>
                  </a:txBody>
                  <a:tcPr/>
                </a:tc>
              </a:tr>
              <a:tr h="2823411">
                <a:tc>
                  <a:txBody>
                    <a:bodyPr/>
                    <a:lstStyle/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ru-RU" sz="1800" b="0" baseline="0" dirty="0" smtClean="0"/>
                        <a:t>Настройка всех параметров отвечающих за корректную доставку до адресата (Совсем исключить попадание писем в спам невозможно):</a:t>
                      </a:r>
                    </a:p>
                    <a:p>
                      <a:r>
                        <a:rPr lang="ru-RU" sz="16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                                    - Корректно прописать </a:t>
                      </a:r>
                      <a:r>
                        <a:rPr lang="ru-RU" sz="1600" b="0" i="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</a:t>
                      </a:r>
                      <a:r>
                        <a:rPr lang="ru-RU" sz="16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-запись и SPF-запись в DNS;</a:t>
                      </a:r>
                    </a:p>
                    <a:p>
                      <a:r>
                        <a:rPr lang="ru-RU" sz="16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                                   -  Настроить переадресацию;</a:t>
                      </a:r>
                    </a:p>
                    <a:p>
                      <a:r>
                        <a:rPr lang="ru-RU" sz="16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                                    -</a:t>
                      </a:r>
                      <a:r>
                        <a:rPr lang="ru-RU" sz="1600" b="0" i="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6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Настроить DKIM;</a:t>
                      </a:r>
                    </a:p>
                    <a:p>
                      <a:r>
                        <a:rPr lang="ru-RU" sz="16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                                    -</a:t>
                      </a:r>
                      <a:r>
                        <a:rPr lang="ru-RU" sz="1600" b="0" i="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6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Выбрать основной домен и настроить дополнительный запрет обращений по служебному адресу);</a:t>
                      </a:r>
                    </a:p>
                    <a:p>
                      <a:r>
                        <a:rPr lang="ru-RU" sz="16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                                    - Настроить почту для приема обращений;</a:t>
                      </a:r>
                    </a:p>
                    <a:p>
                      <a:r>
                        <a:rPr lang="ru-RU" sz="16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                                    - Настроить пересылку почты на технические адреса (</a:t>
                      </a:r>
                      <a:r>
                        <a:rPr lang="ru-RU" sz="1600" b="0" i="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info</a:t>
                      </a:r>
                      <a:r>
                        <a:rPr lang="ru-RU" sz="16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@ и </a:t>
                      </a:r>
                      <a:r>
                        <a:rPr lang="ru-RU" sz="1600" b="0" i="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fbl</a:t>
                      </a:r>
                      <a:r>
                        <a:rPr lang="ru-RU" sz="16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@);</a:t>
                      </a:r>
                    </a:p>
                    <a:p>
                      <a:r>
                        <a:rPr lang="ru-RU" sz="16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                                    - Настроить индивидуальную подпись в сообщениях </a:t>
                      </a:r>
                      <a:r>
                        <a:rPr lang="ru-RU" sz="1600" b="0" i="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GetCourse</a:t>
                      </a:r>
                      <a:r>
                        <a:rPr lang="ru-RU" sz="16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;</a:t>
                      </a:r>
                    </a:p>
                    <a:p>
                      <a:r>
                        <a:rPr lang="ru-RU" sz="16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                                    - Подключить как минимум один способ оплаты для приёма платежей;</a:t>
                      </a:r>
                    </a:p>
                    <a:p>
                      <a:r>
                        <a:rPr lang="ru-RU" sz="16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                                    - Подтвердить домен на </a:t>
                      </a:r>
                      <a:r>
                        <a:rPr lang="ru-RU" sz="1600" b="0" i="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postmaster.mail.ru</a:t>
                      </a:r>
                      <a:r>
                        <a:rPr lang="ru-RU" sz="16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и настройка FBL </a:t>
                      </a:r>
                      <a:r>
                        <a:rPr lang="ru-RU" sz="1600" b="0" i="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Mail.ru</a:t>
                      </a:r>
                      <a:r>
                        <a:rPr lang="ru-RU" sz="16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(как минимум).</a:t>
                      </a:r>
                    </a:p>
                  </a:txBody>
                  <a:tcPr/>
                </a:tc>
              </a:tr>
              <a:tr h="40105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baseline="0" dirty="0" smtClean="0"/>
                        <a:t>- </a:t>
                      </a:r>
                      <a:r>
                        <a:rPr lang="ru-RU" sz="1800" b="0" baseline="0" dirty="0" smtClean="0"/>
                        <a:t>Экскурсия по функциям сервиса. После чего вы сможете начать свою работу. </a:t>
                      </a: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392440" y="6163239"/>
            <a:ext cx="115417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FFC000"/>
                </a:solidFill>
              </a:rPr>
              <a:t>СТОИМОСТИ ДРУГИХ УСЛУГ РАССЧИТЫВАЮТСЯ ИНДИВИДУАЛЬНО</a:t>
            </a:r>
            <a:endParaRPr lang="ru-RU" sz="2800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5485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5906" y="140537"/>
            <a:ext cx="10515600" cy="741779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/>
              <a:t>ПАКЕТОМ ДЕШЕВЛЕ</a:t>
            </a:r>
            <a:endParaRPr lang="ru-RU" b="1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37509002"/>
              </p:ext>
            </p:extLst>
          </p:nvPr>
        </p:nvGraphicFramePr>
        <p:xfrm>
          <a:off x="192504" y="1283369"/>
          <a:ext cx="3769895" cy="43233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69895"/>
              </a:tblGrid>
              <a:tr h="978568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2800" dirty="0" smtClean="0"/>
                        <a:t>НАЧАЛЬНЫЙ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2800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5400</a:t>
                      </a:r>
                      <a:r>
                        <a:rPr lang="ru-RU" sz="2800" dirty="0" smtClean="0"/>
                        <a:t> </a:t>
                      </a:r>
                      <a:r>
                        <a:rPr lang="ru-RU" sz="2800" dirty="0" err="1" smtClean="0"/>
                        <a:t>грн</a:t>
                      </a:r>
                      <a:r>
                        <a:rPr lang="ru-RU" sz="2800" dirty="0" smtClean="0"/>
                        <a:t> (</a:t>
                      </a:r>
                      <a:r>
                        <a:rPr lang="ru-RU" sz="2800" strike="sngStrike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6000</a:t>
                      </a:r>
                      <a:r>
                        <a:rPr lang="ru-RU" sz="2800" dirty="0" smtClean="0"/>
                        <a:t>)</a:t>
                      </a:r>
                      <a:endParaRPr lang="ru-RU" sz="2800" dirty="0"/>
                    </a:p>
                  </a:txBody>
                  <a:tcPr/>
                </a:tc>
              </a:tr>
              <a:tr h="86974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800" b="1" dirty="0" smtClean="0"/>
                        <a:t>Консультация</a:t>
                      </a:r>
                      <a:r>
                        <a:rPr lang="ru-RU" sz="1800" b="1" baseline="0" dirty="0" smtClean="0"/>
                        <a:t> по правильному наполнению мероприятий в ВК и ФБ И подключение рассылки</a:t>
                      </a:r>
                      <a:endParaRPr lang="ru-RU" sz="1800" b="1" dirty="0"/>
                    </a:p>
                  </a:txBody>
                  <a:tcPr/>
                </a:tc>
              </a:tr>
              <a:tr h="766094"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Создания</a:t>
                      </a:r>
                      <a:r>
                        <a:rPr lang="ru-RU" b="1" baseline="0" dirty="0" smtClean="0"/>
                        <a:t> обложек для ваших мероприятий</a:t>
                      </a:r>
                      <a:endParaRPr lang="ru-RU" b="1" dirty="0"/>
                    </a:p>
                  </a:txBody>
                  <a:tcPr/>
                </a:tc>
              </a:tr>
              <a:tr h="1024214"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Разработка</a:t>
                      </a:r>
                      <a:r>
                        <a:rPr lang="ru-RU" b="1" baseline="0" dirty="0" smtClean="0"/>
                        <a:t> продающего </a:t>
                      </a:r>
                      <a:r>
                        <a:rPr lang="ru-RU" b="1" baseline="0" dirty="0" err="1" smtClean="0"/>
                        <a:t>лединнга</a:t>
                      </a:r>
                      <a:r>
                        <a:rPr lang="en-US" b="1" baseline="0" dirty="0" smtClean="0"/>
                        <a:t> </a:t>
                      </a:r>
                      <a:r>
                        <a:rPr lang="ru-RU" b="1" baseline="0" dirty="0" smtClean="0"/>
                        <a:t>и одного </a:t>
                      </a:r>
                      <a:r>
                        <a:rPr lang="ru-RU" b="1" baseline="0" dirty="0" err="1" smtClean="0"/>
                        <a:t>лид</a:t>
                      </a:r>
                      <a:r>
                        <a:rPr lang="ru-RU" b="1" baseline="0" dirty="0" smtClean="0"/>
                        <a:t> магнита.</a:t>
                      </a:r>
                      <a:endParaRPr lang="ru-RU" b="1" dirty="0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Рекламная компания в </a:t>
                      </a:r>
                      <a:r>
                        <a:rPr lang="en-US" b="1" dirty="0" err="1" smtClean="0"/>
                        <a:t>FaceBook</a:t>
                      </a:r>
                      <a:r>
                        <a:rPr lang="en-US" b="1" baseline="0" dirty="0" smtClean="0"/>
                        <a:t> </a:t>
                      </a:r>
                      <a:r>
                        <a:rPr lang="ru-RU" b="1" baseline="0" dirty="0" smtClean="0"/>
                        <a:t>и </a:t>
                      </a:r>
                      <a:r>
                        <a:rPr lang="en-US" b="1" baseline="0" dirty="0" smtClean="0"/>
                        <a:t>Instagram</a:t>
                      </a:r>
                      <a:r>
                        <a:rPr lang="ru-RU" b="1" baseline="0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(бюджет 6000 рублей)</a:t>
                      </a:r>
                      <a:endParaRPr lang="ru-RU" b="1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5019601"/>
              </p:ext>
            </p:extLst>
          </p:nvPr>
        </p:nvGraphicFramePr>
        <p:xfrm>
          <a:off x="8194841" y="1290613"/>
          <a:ext cx="3823368" cy="4627319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3823368"/>
              </a:tblGrid>
              <a:tr h="103034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2800" dirty="0" smtClean="0"/>
                        <a:t>ПРОДВИНУТЫЙ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2800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12600 </a:t>
                      </a:r>
                      <a:r>
                        <a:rPr lang="ru-RU" sz="2800" dirty="0" err="1" smtClean="0"/>
                        <a:t>грн</a:t>
                      </a:r>
                      <a:r>
                        <a:rPr lang="ru-RU" sz="2800" dirty="0" smtClean="0"/>
                        <a:t>(</a:t>
                      </a:r>
                      <a:r>
                        <a:rPr lang="ru-RU" sz="2800" strike="sngStrike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14000</a:t>
                      </a:r>
                      <a:r>
                        <a:rPr lang="ru-RU" sz="2800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) </a:t>
                      </a:r>
                      <a:endParaRPr lang="ru-RU" sz="2800" dirty="0"/>
                    </a:p>
                  </a:txBody>
                  <a:tcPr/>
                </a:tc>
              </a:tr>
              <a:tr h="678911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800" b="1" dirty="0" smtClean="0">
                          <a:solidFill>
                            <a:srgbClr val="FF0000"/>
                          </a:solidFill>
                        </a:rPr>
                        <a:t>Разработка</a:t>
                      </a:r>
                      <a:r>
                        <a:rPr lang="ru-RU" sz="1800" b="1" baseline="0" dirty="0" smtClean="0">
                          <a:solidFill>
                            <a:srgbClr val="FF0000"/>
                          </a:solidFill>
                        </a:rPr>
                        <a:t> вашего личного 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800" b="1" baseline="0" dirty="0" smtClean="0">
                          <a:solidFill>
                            <a:srgbClr val="FF0000"/>
                          </a:solidFill>
                        </a:rPr>
                        <a:t>сайта (Стандартный функционал)</a:t>
                      </a:r>
                      <a:endParaRPr lang="ru-RU" sz="1800" b="1" dirty="0" smtClean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78606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800" b="1" dirty="0" smtClean="0"/>
                        <a:t>Консультация</a:t>
                      </a:r>
                      <a:r>
                        <a:rPr lang="ru-RU" sz="1800" b="1" baseline="0" dirty="0" smtClean="0"/>
                        <a:t> по правильному наполнению мероприятий в ВК и ФБ И подключение рассылки</a:t>
                      </a:r>
                      <a:endParaRPr lang="ru-RU" sz="1800" b="1" dirty="0"/>
                    </a:p>
                  </a:txBody>
                  <a:tcPr/>
                </a:tc>
              </a:tr>
              <a:tr h="721895"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Создания</a:t>
                      </a:r>
                      <a:r>
                        <a:rPr lang="ru-RU" b="1" baseline="0" dirty="0" smtClean="0"/>
                        <a:t> обложек для ваших мероприятий</a:t>
                      </a:r>
                      <a:endParaRPr lang="ru-RU" b="1" dirty="0"/>
                    </a:p>
                  </a:txBody>
                  <a:tcPr/>
                </a:tc>
              </a:tr>
              <a:tr h="641684"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Разработка</a:t>
                      </a:r>
                      <a:r>
                        <a:rPr lang="ru-RU" b="1" baseline="0" dirty="0" smtClean="0"/>
                        <a:t> продающего </a:t>
                      </a:r>
                      <a:r>
                        <a:rPr lang="ru-RU" b="1" baseline="0" dirty="0" err="1" smtClean="0"/>
                        <a:t>лединнга</a:t>
                      </a:r>
                      <a:r>
                        <a:rPr lang="en-US" b="1" baseline="0" dirty="0" smtClean="0"/>
                        <a:t> </a:t>
                      </a:r>
                      <a:r>
                        <a:rPr lang="ru-RU" b="1" baseline="0" dirty="0" smtClean="0"/>
                        <a:t>и одного </a:t>
                      </a:r>
                      <a:r>
                        <a:rPr lang="ru-RU" b="1" baseline="0" dirty="0" err="1" smtClean="0"/>
                        <a:t>лид</a:t>
                      </a:r>
                      <a:r>
                        <a:rPr lang="ru-RU" b="1" baseline="0" dirty="0" smtClean="0"/>
                        <a:t> магнита.</a:t>
                      </a:r>
                      <a:endParaRPr lang="ru-RU" b="1" dirty="0"/>
                    </a:p>
                  </a:txBody>
                  <a:tcPr/>
                </a:tc>
              </a:tr>
              <a:tr h="465221"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Рекламная компания в </a:t>
                      </a:r>
                      <a:r>
                        <a:rPr lang="en-US" b="1" dirty="0" err="1" smtClean="0"/>
                        <a:t>FaceBook</a:t>
                      </a:r>
                      <a:r>
                        <a:rPr lang="en-US" b="1" baseline="0" dirty="0" smtClean="0"/>
                        <a:t> </a:t>
                      </a:r>
                      <a:r>
                        <a:rPr lang="ru-RU" b="1" baseline="0" dirty="0" smtClean="0"/>
                        <a:t>и </a:t>
                      </a:r>
                      <a:r>
                        <a:rPr lang="en-US" b="1" baseline="0" dirty="0" smtClean="0"/>
                        <a:t>Instagram</a:t>
                      </a:r>
                      <a:r>
                        <a:rPr lang="ru-RU" b="1" baseline="0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(бюджет 6000 рублей)</a:t>
                      </a:r>
                      <a:endParaRPr lang="ru-RU" b="1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80921334"/>
              </p:ext>
            </p:extLst>
          </p:nvPr>
        </p:nvGraphicFramePr>
        <p:xfrm>
          <a:off x="4166936" y="1283369"/>
          <a:ext cx="3823368" cy="5197581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3823368"/>
              </a:tblGrid>
              <a:tr h="104273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2800" dirty="0" smtClean="0">
                          <a:solidFill>
                            <a:schemeClr val="tx1"/>
                          </a:solidFill>
                        </a:rPr>
                        <a:t>ЭКСПЕРТ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2800" dirty="0" smtClean="0">
                          <a:solidFill>
                            <a:schemeClr val="tx1"/>
                          </a:solidFill>
                        </a:rPr>
                        <a:t>14400 </a:t>
                      </a:r>
                      <a:r>
                        <a:rPr lang="ru-RU" sz="2800" dirty="0" err="1" smtClean="0">
                          <a:solidFill>
                            <a:schemeClr val="tx1"/>
                          </a:solidFill>
                        </a:rPr>
                        <a:t>грн</a:t>
                      </a:r>
                      <a:r>
                        <a:rPr lang="ru-RU" sz="2800" dirty="0" smtClean="0">
                          <a:solidFill>
                            <a:schemeClr val="tx1"/>
                          </a:solidFill>
                        </a:rPr>
                        <a:t>(</a:t>
                      </a:r>
                      <a:r>
                        <a:rPr lang="ru-RU" sz="2800" strike="sngStrike" dirty="0" smtClean="0">
                          <a:solidFill>
                            <a:schemeClr val="tx1"/>
                          </a:solidFill>
                        </a:rPr>
                        <a:t>16000</a:t>
                      </a:r>
                      <a:r>
                        <a:rPr lang="ru-RU" sz="2800" dirty="0" smtClean="0">
                          <a:solidFill>
                            <a:schemeClr val="tx1"/>
                          </a:solidFill>
                        </a:rPr>
                        <a:t>) </a:t>
                      </a:r>
                      <a:endParaRPr lang="ru-RU" sz="2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57751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800" dirty="0" smtClean="0"/>
                        <a:t>Разработка</a:t>
                      </a:r>
                      <a:r>
                        <a:rPr lang="ru-RU" sz="1800" baseline="0" dirty="0" smtClean="0"/>
                        <a:t> вашего личного 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800" baseline="0" dirty="0" smtClean="0"/>
                        <a:t>сайта (Стандартный функционал)</a:t>
                      </a:r>
                      <a:endParaRPr lang="ru-RU" sz="1800" b="1" dirty="0" smtClean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41709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800" dirty="0" smtClean="0"/>
                        <a:t>Подключение</a:t>
                      </a:r>
                      <a:r>
                        <a:rPr lang="ru-RU" sz="1800" baseline="0" dirty="0" smtClean="0"/>
                        <a:t> С</a:t>
                      </a:r>
                      <a:r>
                        <a:rPr lang="en-US" sz="1800" baseline="0" dirty="0" smtClean="0"/>
                        <a:t>RM -</a:t>
                      </a:r>
                      <a:r>
                        <a:rPr lang="ru-RU" sz="1800" baseline="0" dirty="0" smtClean="0"/>
                        <a:t> </a:t>
                      </a:r>
                      <a:r>
                        <a:rPr lang="en-US" sz="1800" baseline="0" dirty="0" err="1" smtClean="0"/>
                        <a:t>GetCourse</a:t>
                      </a:r>
                      <a:endParaRPr lang="ru-RU" sz="1800" b="1" dirty="0" smtClean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88231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800" dirty="0" smtClean="0"/>
                        <a:t>Консультация</a:t>
                      </a:r>
                      <a:r>
                        <a:rPr lang="ru-RU" sz="1800" baseline="0" dirty="0" smtClean="0"/>
                        <a:t> по правильному наполнению мероприятий в ВК и ФБ И подключение рассылки</a:t>
                      </a:r>
                      <a:endParaRPr lang="ru-RU" sz="1800" b="1" dirty="0"/>
                    </a:p>
                  </a:txBody>
                  <a:tcPr/>
                </a:tc>
              </a:tr>
              <a:tr h="611205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Создания</a:t>
                      </a:r>
                      <a:r>
                        <a:rPr lang="ru-RU" baseline="0" dirty="0" smtClean="0"/>
                        <a:t> обложек для ваших мероприятий</a:t>
                      </a:r>
                      <a:endParaRPr lang="ru-RU" b="1" dirty="0"/>
                    </a:p>
                  </a:txBody>
                  <a:tcPr/>
                </a:tc>
              </a:tr>
              <a:tr h="901567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Разработка</a:t>
                      </a:r>
                      <a:r>
                        <a:rPr lang="ru-RU" baseline="0" dirty="0" smtClean="0"/>
                        <a:t> продающего </a:t>
                      </a:r>
                      <a:r>
                        <a:rPr lang="ru-RU" baseline="0" dirty="0" err="1" smtClean="0"/>
                        <a:t>лединнга</a:t>
                      </a:r>
                      <a:r>
                        <a:rPr lang="en-US" baseline="0" dirty="0" smtClean="0"/>
                        <a:t> </a:t>
                      </a:r>
                      <a:r>
                        <a:rPr lang="ru-RU" baseline="0" dirty="0" smtClean="0"/>
                        <a:t>и одного </a:t>
                      </a:r>
                      <a:r>
                        <a:rPr lang="ru-RU" baseline="0" dirty="0" err="1" smtClean="0"/>
                        <a:t>лид</a:t>
                      </a:r>
                      <a:r>
                        <a:rPr lang="ru-RU" baseline="0" dirty="0" smtClean="0"/>
                        <a:t> магнита.</a:t>
                      </a:r>
                      <a:endParaRPr lang="ru-RU" b="1" dirty="0"/>
                    </a:p>
                  </a:txBody>
                  <a:tcPr/>
                </a:tc>
              </a:tr>
              <a:tr h="641624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Рекламная компания в </a:t>
                      </a:r>
                      <a:r>
                        <a:rPr lang="en-US" dirty="0" err="1" smtClean="0"/>
                        <a:t>FaceBook</a:t>
                      </a:r>
                      <a:r>
                        <a:rPr lang="en-US" baseline="0" dirty="0" smtClean="0"/>
                        <a:t> </a:t>
                      </a:r>
                      <a:r>
                        <a:rPr lang="ru-RU" baseline="0" dirty="0" smtClean="0"/>
                        <a:t>и </a:t>
                      </a:r>
                      <a:r>
                        <a:rPr lang="en-US" baseline="0" dirty="0" smtClean="0"/>
                        <a:t>Instagram</a:t>
                      </a:r>
                      <a:r>
                        <a:rPr lang="ru-RU" baseline="0" dirty="0" smtClean="0"/>
                        <a:t>(бюджет 6000 рублей)</a:t>
                      </a:r>
                      <a:endParaRPr lang="ru-RU" b="1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67600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Контакты менеджера:</a:t>
            </a:r>
            <a:endParaRPr lang="ru-RU" dirty="0"/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098" y="2533362"/>
            <a:ext cx="466511" cy="466511"/>
          </a:xfrm>
          <a:prstGeom prst="rect">
            <a:avLst/>
          </a:prstGeom>
        </p:spPr>
      </p:pic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38" y="1690688"/>
            <a:ext cx="539165" cy="53916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10653" y="1760215"/>
            <a:ext cx="25170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hlinkClick r:id="rId4"/>
              </a:rPr>
              <a:t>- </a:t>
            </a:r>
            <a:r>
              <a:rPr lang="hr-HR" sz="2000" dirty="0" err="1" smtClean="0">
                <a:hlinkClick r:id="rId4"/>
              </a:rPr>
              <a:t>vk.com</a:t>
            </a:r>
            <a:r>
              <a:rPr lang="hr-HR" sz="2000" dirty="0" smtClean="0">
                <a:hlinkClick r:id="rId4"/>
              </a:rPr>
              <a:t>/</a:t>
            </a:r>
            <a:r>
              <a:rPr lang="hr-HR" sz="2000" dirty="0" smtClean="0">
                <a:latin typeface="Times New Roman" charset="0"/>
                <a:ea typeface="Times New Roman" charset="0"/>
                <a:cs typeface="Times New Roman" charset="0"/>
                <a:hlinkClick r:id="rId4"/>
              </a:rPr>
              <a:t>id382045657</a:t>
            </a:r>
            <a:endParaRPr lang="ru-RU" sz="20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7" name="TextBox 6">
            <a:hlinkClick r:id="rId5"/>
          </p:cNvPr>
          <p:cNvSpPr txBox="1"/>
          <p:nvPr/>
        </p:nvSpPr>
        <p:spPr>
          <a:xfrm>
            <a:off x="1010653" y="2533362"/>
            <a:ext cx="60006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latin typeface="Times New Roman" charset="0"/>
                <a:ea typeface="Times New Roman" charset="0"/>
                <a:cs typeface="Times New Roman" charset="0"/>
                <a:hlinkClick r:id="rId4"/>
              </a:rPr>
              <a:t>- </a:t>
            </a:r>
            <a:r>
              <a:rPr lang="en-US" sz="2000" dirty="0" err="1">
                <a:latin typeface="Times New Roman" charset="0"/>
                <a:ea typeface="Times New Roman" charset="0"/>
                <a:cs typeface="Times New Roman" charset="0"/>
                <a:hlinkClick r:id="rId5"/>
              </a:rPr>
              <a:t>www.facebook.com</a:t>
            </a:r>
            <a:r>
              <a:rPr lang="en-US" sz="2000" dirty="0">
                <a:latin typeface="Times New Roman" charset="0"/>
                <a:ea typeface="Times New Roman" charset="0"/>
                <a:cs typeface="Times New Roman" charset="0"/>
                <a:hlinkClick r:id="rId5"/>
              </a:rPr>
              <a:t>/</a:t>
            </a:r>
            <a:r>
              <a:rPr lang="en-US" sz="2000" dirty="0" err="1">
                <a:latin typeface="Times New Roman" charset="0"/>
                <a:ea typeface="Times New Roman" charset="0"/>
                <a:cs typeface="Times New Roman" charset="0"/>
                <a:hlinkClick r:id="rId5"/>
              </a:rPr>
              <a:t>profile.php?id</a:t>
            </a:r>
            <a:r>
              <a:rPr lang="en-US" sz="2000" dirty="0">
                <a:latin typeface="Times New Roman" charset="0"/>
                <a:ea typeface="Times New Roman" charset="0"/>
                <a:cs typeface="Times New Roman" charset="0"/>
                <a:hlinkClick r:id="rId5"/>
              </a:rPr>
              <a:t>=100013606502603</a:t>
            </a:r>
            <a:endParaRPr lang="ru-RU" sz="20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8" name="Изображение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527" y="3303382"/>
            <a:ext cx="673718" cy="659018"/>
          </a:xfrm>
          <a:prstGeom prst="rect">
            <a:avLst/>
          </a:prstGeom>
        </p:spPr>
      </p:pic>
      <p:sp>
        <p:nvSpPr>
          <p:cNvPr id="9" name="TextBox 8">
            <a:hlinkClick r:id="rId5"/>
          </p:cNvPr>
          <p:cNvSpPr txBox="1"/>
          <p:nvPr/>
        </p:nvSpPr>
        <p:spPr>
          <a:xfrm>
            <a:off x="1010653" y="3376036"/>
            <a:ext cx="23871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latin typeface="Times New Roman" charset="0"/>
                <a:ea typeface="Times New Roman" charset="0"/>
                <a:cs typeface="Times New Roman" charset="0"/>
                <a:hlinkClick r:id="rId4"/>
              </a:rPr>
              <a:t>- </a:t>
            </a:r>
            <a:r>
              <a:rPr lang="en-US" sz="2000" dirty="0" err="1" smtClean="0">
                <a:latin typeface="Times New Roman" charset="0"/>
                <a:ea typeface="Times New Roman" charset="0"/>
                <a:cs typeface="Times New Roman" charset="0"/>
                <a:hlinkClick r:id="rId7"/>
              </a:rPr>
              <a:t>t.me</a:t>
            </a:r>
            <a:r>
              <a:rPr lang="en-US" sz="2000" dirty="0" smtClean="0">
                <a:latin typeface="Times New Roman" charset="0"/>
                <a:ea typeface="Times New Roman" charset="0"/>
                <a:cs typeface="Times New Roman" charset="0"/>
                <a:hlinkClick r:id="rId7"/>
              </a:rPr>
              <a:t>/</a:t>
            </a:r>
            <a:r>
              <a:rPr lang="en-US" sz="2000" dirty="0" err="1" smtClean="0">
                <a:latin typeface="Times New Roman" charset="0"/>
                <a:ea typeface="Times New Roman" charset="0"/>
                <a:cs typeface="Times New Roman" charset="0"/>
                <a:hlinkClick r:id="rId7"/>
              </a:rPr>
              <a:t>dmitry_bodrov</a:t>
            </a:r>
            <a:endParaRPr lang="ru-RU" sz="20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10" name="Изображение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151" y="4194989"/>
            <a:ext cx="594470" cy="594470"/>
          </a:xfrm>
          <a:prstGeom prst="rect">
            <a:avLst/>
          </a:prstGeom>
        </p:spPr>
      </p:pic>
      <p:pic>
        <p:nvPicPr>
          <p:cNvPr id="11" name="Изображение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97" y="5022048"/>
            <a:ext cx="553045" cy="553045"/>
          </a:xfrm>
          <a:prstGeom prst="rect">
            <a:avLst/>
          </a:prstGeom>
        </p:spPr>
      </p:pic>
      <p:pic>
        <p:nvPicPr>
          <p:cNvPr id="12" name="Изображение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97" y="5807682"/>
            <a:ext cx="578635" cy="578635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1010653" y="4307558"/>
            <a:ext cx="13773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- </a:t>
            </a:r>
            <a:r>
              <a:rPr lang="en-US" dirty="0" err="1" smtClean="0"/>
              <a:t>dimashvillli</a:t>
            </a:r>
            <a:endParaRPr lang="ru-RU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1010652" y="5113904"/>
            <a:ext cx="21503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- </a:t>
            </a:r>
            <a:r>
              <a:rPr lang="en-US" dirty="0" err="1" smtClean="0">
                <a:hlinkClick r:id="rId11" action="ppaction://hlinkfile"/>
              </a:rPr>
              <a:t>info@vtkosnova.ru</a:t>
            </a:r>
            <a:endParaRPr lang="ru-RU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1010652" y="5878384"/>
            <a:ext cx="50532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mr-IN" dirty="0"/>
              <a:t>+38 </a:t>
            </a:r>
            <a:r>
              <a:rPr lang="mr-IN" dirty="0" smtClean="0"/>
              <a:t>098-388-72-51</a:t>
            </a:r>
            <a:r>
              <a:rPr lang="ru-RU" dirty="0" smtClean="0"/>
              <a:t> (</a:t>
            </a:r>
            <a:r>
              <a:rPr lang="en-US" dirty="0" err="1" smtClean="0"/>
              <a:t>Viber,WahtsApp</a:t>
            </a:r>
            <a:r>
              <a:rPr lang="ru-RU" dirty="0" smtClean="0"/>
              <a:t>)</a:t>
            </a:r>
            <a:br>
              <a:rPr lang="ru-RU" dirty="0" smtClean="0"/>
            </a:br>
            <a:r>
              <a:rPr lang="mr-IN" dirty="0" smtClean="0"/>
              <a:t> </a:t>
            </a:r>
            <a:r>
              <a:rPr lang="mr-IN" dirty="0"/>
              <a:t>+38 050-926-70-01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94492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БЕСПЛАТНЫЕ  ТРЕНИНГОВЫЕ ПЛАТФОРМЫ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277090" y="1929835"/>
            <a:ext cx="11637819" cy="4710112"/>
          </a:xfrm>
          <a:prstGeom prst="rect">
            <a:avLst/>
          </a:prstGeom>
          <a:solidFill>
            <a:schemeClr val="tx1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600" b="1" dirty="0">
              <a:solidFill>
                <a:srgbClr val="0070C0"/>
              </a:solidFill>
            </a:endParaRPr>
          </a:p>
        </p:txBody>
      </p:sp>
      <p:pic>
        <p:nvPicPr>
          <p:cNvPr id="8" name="Изображение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071" y="1356813"/>
            <a:ext cx="2881746" cy="2881746"/>
          </a:xfrm>
          <a:prstGeom prst="rect">
            <a:avLst/>
          </a:prstGeom>
        </p:spPr>
      </p:pic>
      <p:pic>
        <p:nvPicPr>
          <p:cNvPr id="9" name="Изображение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282" y="4878919"/>
            <a:ext cx="3101324" cy="802605"/>
          </a:xfrm>
          <a:prstGeom prst="rect">
            <a:avLst/>
          </a:prstGeom>
        </p:spPr>
      </p:pic>
      <p:pic>
        <p:nvPicPr>
          <p:cNvPr id="10" name="Изображение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9447" y="2126920"/>
            <a:ext cx="2449512" cy="162647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 flipH="1">
            <a:off x="5654849" y="4932199"/>
            <a:ext cx="170411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solidFill>
                  <a:srgbClr val="FFC000"/>
                </a:solidFill>
              </a:rPr>
              <a:t>TRN</a:t>
            </a:r>
            <a:endParaRPr lang="ru-RU" sz="5400" b="1" dirty="0">
              <a:solidFill>
                <a:srgbClr val="FFC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393382" y="3130563"/>
            <a:ext cx="216115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600" b="1" dirty="0" smtClean="0">
                <a:solidFill>
                  <a:srgbClr val="0070C0"/>
                </a:solidFill>
                <a:latin typeface="Times New Roman" charset="0"/>
                <a:ea typeface="Times New Roman" charset="0"/>
                <a:cs typeface="Times New Roman" charset="0"/>
              </a:rPr>
              <a:t>Б17</a:t>
            </a:r>
            <a:endParaRPr lang="ru-RU" sz="6600" b="1" dirty="0">
              <a:solidFill>
                <a:srgbClr val="0070C0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72282" y="3700116"/>
            <a:ext cx="312297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>
                <a:solidFill>
                  <a:srgbClr val="0070C0"/>
                </a:solidFill>
              </a:rPr>
              <a:t>samopoznanie.ru</a:t>
            </a:r>
            <a:endParaRPr lang="ru-RU" sz="3200" dirty="0">
              <a:solidFill>
                <a:srgbClr val="0070C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38200" y="5681524"/>
            <a:ext cx="27354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rgbClr val="0070C0"/>
                </a:solidFill>
              </a:rPr>
              <a:t>timepad.ru</a:t>
            </a:r>
            <a:endParaRPr lang="ru-RU" sz="4000" dirty="0">
              <a:solidFill>
                <a:srgbClr val="0070C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921622" y="3753395"/>
            <a:ext cx="25282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>
                <a:solidFill>
                  <a:srgbClr val="0070C0"/>
                </a:solidFill>
              </a:rPr>
              <a:t>v</a:t>
            </a:r>
            <a:r>
              <a:rPr lang="en-US" sz="3200" dirty="0" err="1" smtClean="0">
                <a:solidFill>
                  <a:srgbClr val="0070C0"/>
                </a:solidFill>
              </a:rPr>
              <a:t>setreningi.ru</a:t>
            </a:r>
            <a:endParaRPr lang="ru-RU" sz="3200" dirty="0">
              <a:solidFill>
                <a:srgbClr val="0070C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418657" y="5792899"/>
            <a:ext cx="217649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>
                <a:solidFill>
                  <a:srgbClr val="0070C0"/>
                </a:solidFill>
              </a:rPr>
              <a:t>www.trn.ua</a:t>
            </a:r>
            <a:endParaRPr lang="ru-RU" sz="3200" dirty="0">
              <a:solidFill>
                <a:srgbClr val="0070C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107466" y="4256466"/>
            <a:ext cx="22102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70C0"/>
                </a:solidFill>
                <a:latin typeface="Times New Roman" charset="0"/>
                <a:ea typeface="Times New Roman" charset="0"/>
                <a:cs typeface="Times New Roman" charset="0"/>
              </a:rPr>
              <a:t>www.b17.ru</a:t>
            </a:r>
            <a:endParaRPr lang="ru-RU" sz="3200" dirty="0">
              <a:solidFill>
                <a:srgbClr val="0070C0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11535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400" dirty="0" smtClean="0"/>
              <a:t>БЕСПЛАТНЫЕ КОНСУЛЬТАЦИИ </a:t>
            </a:r>
            <a:r>
              <a:rPr lang="en-US" sz="4400" dirty="0" smtClean="0"/>
              <a:t>SKYPE</a:t>
            </a:r>
            <a:endParaRPr lang="ru-RU" sz="4400" dirty="0"/>
          </a:p>
        </p:txBody>
      </p:sp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1619" y="1358900"/>
            <a:ext cx="8172509" cy="549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0676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ВЕДИТЕ СОЦИАЛЬНЫЕ СЕТИ </a:t>
            </a:r>
            <a:endParaRPr lang="ru-RU" dirty="0"/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7095" y="2087066"/>
            <a:ext cx="4138442" cy="2069221"/>
          </a:xfrm>
          <a:prstGeom prst="rect">
            <a:avLst/>
          </a:prstGeom>
        </p:spPr>
      </p:pic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5567" y="1934205"/>
            <a:ext cx="2383589" cy="2383589"/>
          </a:xfrm>
          <a:prstGeom prst="rect">
            <a:avLst/>
          </a:prstGeom>
        </p:spPr>
      </p:pic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538" y="2036057"/>
            <a:ext cx="2072104" cy="2072104"/>
          </a:xfrm>
          <a:prstGeom prst="rect">
            <a:avLst/>
          </a:prstGeom>
        </p:spPr>
      </p:pic>
      <p:pic>
        <p:nvPicPr>
          <p:cNvPr id="7" name="Изображение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1081" y="2084184"/>
            <a:ext cx="2072103" cy="207210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459241" y="6227604"/>
            <a:ext cx="77467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ВАС    ДОЛЖНЫ       УЗНАВАТЬ     ВАШИ     ПОТЕНЦИАЛЬНЫЕ       КЛИЕНТЫ !</a:t>
            </a:r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7443184" y="4892842"/>
            <a:ext cx="35354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ТОЛЬКО ГРАМОТНЫЙ КОНТЕНТ </a:t>
            </a:r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1310202" y="5575612"/>
            <a:ext cx="95715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/>
              <a:t>ВНИМАНИЕ!  ВАЖНО! СОЗДАВАЙТЕ СТРАНИЦУ - БРЕНД!</a:t>
            </a:r>
            <a:endParaRPr lang="ru-RU" sz="28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838200" y="4892842"/>
            <a:ext cx="33695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mtClean="0"/>
              <a:t>ТОЛЬКО СЕРЬЕЗНЫЙ ПОДХОД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305474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8548" y="-132180"/>
            <a:ext cx="11690684" cy="1325563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 smtClean="0"/>
              <a:t>С ЧЕГО НАЧАТЬ, ЕСЛИ У ВАС ЕЩЕ НЕТ СТРАНИЦЫ?</a:t>
            </a:r>
            <a:endParaRPr lang="ru-RU" sz="36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208548" y="904625"/>
            <a:ext cx="12338699" cy="57708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spcBef>
                <a:spcPts val="600"/>
              </a:spcBef>
              <a:buFontTx/>
              <a:buChar char="-"/>
            </a:pPr>
            <a:r>
              <a:rPr lang="ru-RU" dirty="0" smtClean="0"/>
              <a:t>СОЗДАТЬ СТРАНИЦУ  ВК;</a:t>
            </a:r>
          </a:p>
          <a:p>
            <a:pPr marL="285750" indent="-285750">
              <a:spcBef>
                <a:spcPts val="600"/>
              </a:spcBef>
              <a:buFontTx/>
              <a:buChar char="-"/>
            </a:pPr>
            <a:r>
              <a:rPr lang="ru-RU" dirty="0" smtClean="0">
                <a:solidFill>
                  <a:srgbClr val="00B050"/>
                </a:solidFill>
              </a:rPr>
              <a:t>ВАЖНО! СДЕЛАТЬ ПРОФЕССИОНАЛЬНОЕ ДЕЛОВОЕ ФОТО НА АВАТАР ;</a:t>
            </a:r>
          </a:p>
          <a:p>
            <a:pPr marL="285750" indent="-285750">
              <a:spcBef>
                <a:spcPts val="600"/>
              </a:spcBef>
              <a:buFontTx/>
              <a:buChar char="-"/>
            </a:pPr>
            <a:r>
              <a:rPr lang="ru-RU" dirty="0" smtClean="0"/>
              <a:t>ДОБАВИТЬ АЛЬБОМЫ С ФОТОГРАФИЯМИ ВАШИХ </a:t>
            </a:r>
            <a:r>
              <a:rPr lang="en-US" dirty="0" smtClean="0"/>
              <a:t>OFLINE </a:t>
            </a:r>
            <a:r>
              <a:rPr lang="ru-RU" dirty="0" smtClean="0"/>
              <a:t> МЕРОПРИЯТИЙ (ТОЛЬКО КАЧЕСТВЕННЫЕ ФОТО)</a:t>
            </a:r>
          </a:p>
          <a:p>
            <a:pPr marL="285750" indent="-285750">
              <a:spcBef>
                <a:spcPts val="600"/>
              </a:spcBef>
              <a:buFontTx/>
              <a:buChar char="-"/>
            </a:pPr>
            <a:r>
              <a:rPr lang="ru-RU" dirty="0" smtClean="0">
                <a:solidFill>
                  <a:srgbClr val="00B050"/>
                </a:solidFill>
              </a:rPr>
              <a:t>ДОБАВИТЬ ВАШИ КОНТАКТЫ (ТЕЛЕФОН, ПОЧТА, СКАЙП, ТЕЛЕГРАМ, АДРЕС ВАШЕГО ОФИСА, ЕСЛИ ОН ЕСТЬ). </a:t>
            </a:r>
          </a:p>
          <a:p>
            <a:pPr>
              <a:spcBef>
                <a:spcPts val="600"/>
              </a:spcBef>
            </a:pPr>
            <a:r>
              <a:rPr lang="ru-RU" dirty="0" smtClean="0">
                <a:solidFill>
                  <a:srgbClr val="00B050"/>
                </a:solidFill>
              </a:rPr>
              <a:t>В РАЗДЕЛ «МЕСТО РАБОТЫ» УКАЖИТЕ АДРЕС ВАШЕГО САЙТА ИЛИ АДРЕС ГРУППЫ ВК.</a:t>
            </a:r>
          </a:p>
          <a:p>
            <a:pPr marL="285750" indent="-285750">
              <a:spcBef>
                <a:spcPts val="600"/>
              </a:spcBef>
              <a:buFontTx/>
              <a:buChar char="-"/>
            </a:pPr>
            <a:r>
              <a:rPr lang="ru-RU" dirty="0" smtClean="0"/>
              <a:t>В СТАТУС  ПИШЕМ ОФФЕР (предложение). НАПРИМЕР: «ПРОВЕДУ ПЕРВУЮ КОУЧ-СЕССИЮ В  СКАЙП </a:t>
            </a:r>
          </a:p>
          <a:p>
            <a:pPr>
              <a:spcBef>
                <a:spcPts val="600"/>
              </a:spcBef>
            </a:pPr>
            <a:r>
              <a:rPr lang="ru-RU" dirty="0" smtClean="0"/>
              <a:t>БЕСПЛАТНО. ПИШИТЕ В ЛС ИЛИ СКАЙП </a:t>
            </a:r>
            <a:r>
              <a:rPr lang="en-US" dirty="0" err="1" smtClean="0"/>
              <a:t>Psiholog</a:t>
            </a:r>
            <a:r>
              <a:rPr lang="ru-RU" dirty="0" smtClean="0"/>
              <a:t>» </a:t>
            </a:r>
            <a:endParaRPr lang="en-US" dirty="0"/>
          </a:p>
          <a:p>
            <a:pPr marL="285750" indent="-285750">
              <a:spcBef>
                <a:spcPts val="600"/>
              </a:spcBef>
              <a:buFontTx/>
              <a:buChar char="-"/>
            </a:pPr>
            <a:r>
              <a:rPr lang="ru-RU" dirty="0" smtClean="0">
                <a:solidFill>
                  <a:srgbClr val="00B050"/>
                </a:solidFill>
              </a:rPr>
              <a:t>НАПОЛНЯЕМ СТЕНУ ПОЛЕЗНЫМ КОНТЕНТОМ И ОТЗЫВАМИ КЛИЕНТОВ. ВЫ ПРОВОДИТЕ КОНСУЛЬТАЦИЮ </a:t>
            </a:r>
          </a:p>
          <a:p>
            <a:pPr>
              <a:spcBef>
                <a:spcPts val="600"/>
              </a:spcBef>
            </a:pPr>
            <a:r>
              <a:rPr lang="ru-RU" dirty="0" smtClean="0">
                <a:solidFill>
                  <a:srgbClr val="00B050"/>
                </a:solidFill>
              </a:rPr>
              <a:t>ЗА ОТЗЫВ. ЗА ВИДЕО-ОТЗЫВ ДАВАЙТЕ ПЛЮШКУ.</a:t>
            </a:r>
          </a:p>
          <a:p>
            <a:pPr marL="285750" indent="-285750">
              <a:spcBef>
                <a:spcPts val="600"/>
              </a:spcBef>
              <a:buFontTx/>
              <a:buChar char="-"/>
            </a:pPr>
            <a:r>
              <a:rPr lang="ru-RU" dirty="0" smtClean="0"/>
              <a:t>ДОБАВЛЯЙТЕ В ВАШИ ПОСТЫ  ВАШИ </a:t>
            </a:r>
            <a:r>
              <a:rPr lang="en-US" dirty="0" smtClean="0"/>
              <a:t>PDF </a:t>
            </a:r>
            <a:r>
              <a:rPr lang="ru-RU" dirty="0" smtClean="0"/>
              <a:t>МАТЕРИАЛЫ, ВНУТРИ  ПРЕДЛАГАЙТЕ ВАШИ УСЛУГИ </a:t>
            </a:r>
          </a:p>
          <a:p>
            <a:pPr>
              <a:spcBef>
                <a:spcPts val="600"/>
              </a:spcBef>
            </a:pPr>
            <a:r>
              <a:rPr lang="ru-RU" dirty="0" smtClean="0"/>
              <a:t>(В КОНЦЕ КНИГИ).</a:t>
            </a:r>
          </a:p>
          <a:p>
            <a:pPr>
              <a:spcBef>
                <a:spcPts val="600"/>
              </a:spcBef>
            </a:pPr>
            <a:r>
              <a:rPr lang="ru-RU" dirty="0" smtClean="0"/>
              <a:t>-    </a:t>
            </a:r>
            <a:r>
              <a:rPr lang="ru-RU" dirty="0" smtClean="0">
                <a:solidFill>
                  <a:srgbClr val="00B050"/>
                </a:solidFill>
              </a:rPr>
              <a:t>ПРОВОДИТЕ КОНКУРСЫ. </a:t>
            </a:r>
          </a:p>
          <a:p>
            <a:pPr marL="285750" indent="-285750">
              <a:spcBef>
                <a:spcPts val="600"/>
              </a:spcBef>
              <a:buFontTx/>
              <a:buChar char="-"/>
            </a:pPr>
            <a:r>
              <a:rPr lang="ru-RU" dirty="0" smtClean="0"/>
              <a:t>ДОГОВОРИТЕСЬ С ТЕМАТИЧЕСКИМИ  ГРУППАМИ О РЕПОСТЕ. </a:t>
            </a:r>
          </a:p>
          <a:p>
            <a:pPr marL="285750" indent="-285750">
              <a:spcBef>
                <a:spcPts val="600"/>
              </a:spcBef>
              <a:buFontTx/>
              <a:buChar char="-"/>
            </a:pPr>
            <a:r>
              <a:rPr lang="ru-RU" dirty="0" smtClean="0">
                <a:solidFill>
                  <a:srgbClr val="00B050"/>
                </a:solidFill>
              </a:rPr>
              <a:t>ДОБАВЛЯЙТЕ ДРУЗЕЙ (</a:t>
            </a:r>
            <a:r>
              <a:rPr lang="ru-RU" dirty="0" smtClean="0">
                <a:solidFill>
                  <a:srgbClr val="00B050"/>
                </a:solidFill>
                <a:latin typeface="Times New Roman" charset="0"/>
                <a:ea typeface="Times New Roman" charset="0"/>
                <a:cs typeface="Times New Roman" charset="0"/>
              </a:rPr>
              <a:t>40</a:t>
            </a:r>
            <a:r>
              <a:rPr lang="ru-RU" dirty="0" smtClean="0">
                <a:solidFill>
                  <a:srgbClr val="00B050"/>
                </a:solidFill>
              </a:rPr>
              <a:t> ЧЕЛОВЕК В ДЕНЬ), НО НЕ ЗЛОУПОТРЕБЛЯЙТЕ. ЛУЧШЕ ЭТО ДЕЛАТЬ ЧЕРЕЗ ДЕНЬ И НЕ </a:t>
            </a:r>
          </a:p>
          <a:p>
            <a:pPr>
              <a:spcBef>
                <a:spcPts val="600"/>
              </a:spcBef>
            </a:pPr>
            <a:r>
              <a:rPr lang="ru-RU" dirty="0" smtClean="0">
                <a:solidFill>
                  <a:srgbClr val="00B050"/>
                </a:solidFill>
              </a:rPr>
              <a:t> </a:t>
            </a:r>
            <a:r>
              <a:rPr lang="ru-RU" dirty="0" smtClean="0">
                <a:solidFill>
                  <a:srgbClr val="00B050"/>
                </a:solidFill>
                <a:latin typeface="Times New Roman" charset="0"/>
                <a:ea typeface="Times New Roman" charset="0"/>
                <a:cs typeface="Times New Roman" charset="0"/>
              </a:rPr>
              <a:t>40</a:t>
            </a:r>
            <a:r>
              <a:rPr lang="ru-RU" dirty="0" smtClean="0">
                <a:solidFill>
                  <a:srgbClr val="00B050"/>
                </a:solidFill>
              </a:rPr>
              <a:t> А, НАПРИМЕР</a:t>
            </a:r>
            <a:r>
              <a:rPr lang="ru-RU" dirty="0" smtClean="0">
                <a:solidFill>
                  <a:srgbClr val="00B050"/>
                </a:solidFill>
                <a:latin typeface="Times New Roman" charset="0"/>
                <a:ea typeface="Times New Roman" charset="0"/>
                <a:cs typeface="Times New Roman" charset="0"/>
              </a:rPr>
              <a:t>, 35. ИНАЧЕ БАН. </a:t>
            </a:r>
          </a:p>
          <a:p>
            <a:pPr algn="ctr">
              <a:spcBef>
                <a:spcPts val="600"/>
              </a:spcBef>
            </a:pPr>
            <a:r>
              <a:rPr lang="ru-RU" sz="2400" dirty="0" smtClean="0">
                <a:solidFill>
                  <a:srgbClr val="FFC000"/>
                </a:solidFill>
                <a:latin typeface="Times New Roman" charset="0"/>
                <a:ea typeface="Times New Roman" charset="0"/>
                <a:cs typeface="Times New Roman" charset="0"/>
              </a:rPr>
              <a:t>ПРОДВИГАЙТЕСЬ РАЗРЕШЕННЫМИ МЕТОДАМИ.</a:t>
            </a:r>
          </a:p>
        </p:txBody>
      </p:sp>
    </p:spTree>
    <p:extLst>
      <p:ext uri="{BB962C8B-B14F-4D97-AF65-F5344CB8AC3E}">
        <p14:creationId xmlns:p14="http://schemas.microsoft.com/office/powerpoint/2010/main" val="19783796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30705" y="172620"/>
            <a:ext cx="10515600" cy="1325563"/>
          </a:xfrm>
        </p:spPr>
        <p:txBody>
          <a:bodyPr/>
          <a:lstStyle/>
          <a:p>
            <a:r>
              <a:rPr lang="ru-RU" dirty="0" smtClean="0"/>
              <a:t>СОЗДАЕМ ГРУППУ ВКОНТАКТЕ!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02472" y="1498183"/>
            <a:ext cx="11648895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ru-RU" dirty="0" smtClean="0"/>
              <a:t>СОЗДАЕМ КРАСИВУЮ ОБЛОЖКУ</a:t>
            </a:r>
          </a:p>
          <a:p>
            <a:pPr marL="285750" indent="-285750">
              <a:buFontTx/>
              <a:buChar char="-"/>
            </a:pPr>
            <a:r>
              <a:rPr lang="ru-RU" dirty="0" smtClean="0">
                <a:solidFill>
                  <a:srgbClr val="00B050"/>
                </a:solidFill>
              </a:rPr>
              <a:t>СТАВИМ КОНТАКТЫ (ТЕЛЕФОН, ПОЧТА), ССЫЛКИ НА ВСЕ ВАШИ ИНТЕРНЕТ-РЕСУРСЫ. </a:t>
            </a:r>
          </a:p>
          <a:p>
            <a:pPr marL="285750" indent="-285750">
              <a:buFontTx/>
              <a:buChar char="-"/>
            </a:pPr>
            <a:r>
              <a:rPr lang="ru-RU" dirty="0" smtClean="0"/>
              <a:t>ДОБАВЛЯЕМ АЛЬБОМЫ С ФОТОГРАФИМИ  ВАШИХ МЕРОПРИЯТИЙ ИЛИ ТАМ, ГДЕ ВЫ БЫЛИ ГОСТЕМ В КАЧЕСТВЕ  СПИКЕРА.</a:t>
            </a:r>
          </a:p>
          <a:p>
            <a:pPr marL="285750" indent="-285750">
              <a:buFontTx/>
              <a:buChar char="-"/>
            </a:pPr>
            <a:r>
              <a:rPr lang="ru-RU" dirty="0" smtClean="0">
                <a:solidFill>
                  <a:srgbClr val="00B050"/>
                </a:solidFill>
              </a:rPr>
              <a:t>НАПОЛНЯЕМ ГРАМОТНЫМ УНИКАЛЬНЫМ И ПОЛЕЗНЫМ КОНТЕНТОМ.ВО ВСЕ ПОСТЫ СТАВИМ ХЭШТЕГИ </a:t>
            </a:r>
            <a:r>
              <a:rPr lang="ru-RU" dirty="0" smtClean="0">
                <a:solidFill>
                  <a:schemeClr val="accent6">
                    <a:lumMod val="75000"/>
                  </a:schemeClr>
                </a:solidFill>
              </a:rPr>
              <a:t>ОБЯЗАТЕЛЬНО!!!!!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b="1" dirty="0" smtClean="0"/>
              <a:t>ПИШЕМ ПРИЗЫВ «СОХРАНИТЕ СЕБЕ НА СТЕНУ!»</a:t>
            </a:r>
          </a:p>
          <a:p>
            <a:pPr marL="285750" indent="-285750">
              <a:buFontTx/>
              <a:buChar char="-"/>
            </a:pPr>
            <a:r>
              <a:rPr lang="ru-RU" dirty="0" smtClean="0"/>
              <a:t>ПРИГЛАШЕМ В КОНЦЕ ПОСТА ПОУЧАСТВОВАТЬ В ВАШЕЙ БЕСПЛАТНОЙ КОНСУЛЬТАЦИИ.</a:t>
            </a:r>
          </a:p>
          <a:p>
            <a:pPr marL="285750" indent="-285750">
              <a:buFontTx/>
              <a:buChar char="-"/>
            </a:pPr>
            <a:r>
              <a:rPr lang="ru-RU" dirty="0" smtClean="0">
                <a:solidFill>
                  <a:srgbClr val="00B050"/>
                </a:solidFill>
              </a:rPr>
              <a:t>В СТАТУС СТАВИМ ВАШ ОФФЕР</a:t>
            </a:r>
            <a:r>
              <a:rPr lang="ru-RU" dirty="0" smtClean="0"/>
              <a:t>.</a:t>
            </a:r>
          </a:p>
          <a:p>
            <a:pPr marL="285750" indent="-285750">
              <a:buFontTx/>
              <a:buChar char="-"/>
            </a:pPr>
            <a:r>
              <a:rPr lang="ru-RU" dirty="0" smtClean="0"/>
              <a:t>ДЕЛАЕМ РЕПОСТ В ВАШ ПРОФИЛЬ (РАБОЧУЮ СТРАНИЦУ)</a:t>
            </a:r>
          </a:p>
          <a:p>
            <a:pPr marL="285750" indent="-285750">
              <a:buFontTx/>
              <a:buChar char="-"/>
            </a:pPr>
            <a:r>
              <a:rPr lang="ru-RU" dirty="0" smtClean="0">
                <a:solidFill>
                  <a:srgbClr val="00B050"/>
                </a:solidFill>
              </a:rPr>
              <a:t>ДОБАВЛЯЕМ ВИДЕО С ВАШЕГО КАНАЛА </a:t>
            </a:r>
            <a:r>
              <a:rPr lang="en-US" dirty="0" smtClean="0">
                <a:solidFill>
                  <a:srgbClr val="00B050"/>
                </a:solidFill>
              </a:rPr>
              <a:t>YouTube</a:t>
            </a:r>
            <a:r>
              <a:rPr lang="ru-RU" dirty="0" smtClean="0">
                <a:solidFill>
                  <a:srgbClr val="00B050"/>
                </a:solidFill>
              </a:rPr>
              <a:t> В АЛЬБОМ</a:t>
            </a:r>
          </a:p>
          <a:p>
            <a:endParaRPr lang="ru-RU" dirty="0"/>
          </a:p>
          <a:p>
            <a:pPr algn="ctr"/>
            <a:r>
              <a:rPr lang="ru-RU" sz="2800" b="1" dirty="0" smtClean="0">
                <a:solidFill>
                  <a:srgbClr val="FFC000"/>
                </a:solidFill>
              </a:rPr>
              <a:t>СВЯЗЫВАЕМ ВСЕ ВАШИ СОЦИАЛЬНЫЕ СЕТИ. ВСЕ ПОСТЫ ДОЛЖНЫ ДУБЛИРОВАТЬСЯ В ИНСТАГРАМ И ФЕЙСБУК</a:t>
            </a:r>
          </a:p>
          <a:p>
            <a:pPr algn="ctr"/>
            <a:endParaRPr lang="ru-RU" sz="2800" b="1" dirty="0">
              <a:solidFill>
                <a:srgbClr val="FFC000"/>
              </a:solidFill>
            </a:endParaRPr>
          </a:p>
          <a:p>
            <a:pPr algn="ctr"/>
            <a:r>
              <a:rPr lang="ru-RU" sz="2400" dirty="0" smtClean="0"/>
              <a:t>ПОД ВИДЕО НА </a:t>
            </a:r>
            <a:r>
              <a:rPr lang="en-US" sz="2400" dirty="0" smtClean="0">
                <a:solidFill>
                  <a:srgbClr val="FF0000"/>
                </a:solidFill>
              </a:rPr>
              <a:t>YouTube</a:t>
            </a:r>
            <a:r>
              <a:rPr lang="ru-RU" sz="2400" dirty="0" smtClean="0">
                <a:solidFill>
                  <a:srgbClr val="FF0000"/>
                </a:solidFill>
              </a:rPr>
              <a:t> </a:t>
            </a:r>
            <a:r>
              <a:rPr lang="ru-RU" sz="2400" dirty="0" smtClean="0"/>
              <a:t>ТАКЖЕ ДОЛЖНЫ БЫТЬ ВАШИ КОНТАКТЫ И ССЫЛКА НА ВАШИ ИНТЕРНЕТ-РЕСУРСЫ. РАЗМЕЩАЙТЕ ПОДСКАЗКИ И НА ВИДЕО</a:t>
            </a:r>
            <a:endParaRPr lang="ru-RU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43264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365125"/>
            <a:ext cx="12192000" cy="1325563"/>
          </a:xfrm>
        </p:spPr>
        <p:txBody>
          <a:bodyPr>
            <a:normAutofit/>
          </a:bodyPr>
          <a:lstStyle/>
          <a:p>
            <a:pPr algn="ctr"/>
            <a:r>
              <a:rPr lang="ru-RU" sz="4000" dirty="0" smtClean="0"/>
              <a:t>НАСТРОЙТЕ АВТОМАТИЧЕСКУЮ РАССЫЛКУ ПРИГЛАШЕНИЙ ИЗ ГРУППЫ ВО ВСТРЕЧУ </a:t>
            </a:r>
            <a:endParaRPr lang="ru-RU" sz="4000" dirty="0"/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647" y="1900767"/>
            <a:ext cx="6768264" cy="474484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791074" y="3160294"/>
            <a:ext cx="16523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/>
              <a:t>СОБОТ</a:t>
            </a:r>
            <a:endParaRPr lang="ru-RU" sz="3200" dirty="0"/>
          </a:p>
        </p:txBody>
      </p:sp>
      <p:sp>
        <p:nvSpPr>
          <p:cNvPr id="6" name="TextBox 5"/>
          <p:cNvSpPr txBox="1"/>
          <p:nvPr/>
        </p:nvSpPr>
        <p:spPr>
          <a:xfrm>
            <a:off x="8791074" y="4582138"/>
            <a:ext cx="20409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 smtClean="0"/>
              <a:t>VKbutton</a:t>
            </a:r>
            <a:endParaRPr lang="ru-RU" sz="3600" dirty="0"/>
          </a:p>
        </p:txBody>
      </p:sp>
      <p:sp>
        <p:nvSpPr>
          <p:cNvPr id="7" name="TextBox 6"/>
          <p:cNvSpPr txBox="1"/>
          <p:nvPr/>
        </p:nvSpPr>
        <p:spPr>
          <a:xfrm>
            <a:off x="8791074" y="3840438"/>
            <a:ext cx="14398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 smtClean="0"/>
              <a:t>VKjust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1718495201"/>
      </p:ext>
    </p:extLst>
  </p:cSld>
  <p:clrMapOvr>
    <a:masterClrMapping/>
  </p:clrMapOvr>
</p:sld>
</file>

<file path=ppt/theme/theme1.xml><?xml version="1.0" encoding="utf-8"?>
<a:theme xmlns:a="http://schemas.openxmlformats.org/drawingml/2006/main" name="Глубина">
  <a:themeElements>
    <a:clrScheme name="Depth">
      <a:dk1>
        <a:sysClr val="windowText" lastClr="000000"/>
      </a:dk1>
      <a:lt1>
        <a:sysClr val="window" lastClr="FFFFFF"/>
      </a:lt1>
      <a:dk2>
        <a:srgbClr val="455F51"/>
      </a:dk2>
      <a:lt2>
        <a:srgbClr val="94D7E4"/>
      </a:lt2>
      <a:accent1>
        <a:srgbClr val="41AEBD"/>
      </a:accent1>
      <a:accent2>
        <a:srgbClr val="97E9D5"/>
      </a:accent2>
      <a:accent3>
        <a:srgbClr val="A2CF49"/>
      </a:accent3>
      <a:accent4>
        <a:srgbClr val="608F3D"/>
      </a:accent4>
      <a:accent5>
        <a:srgbClr val="F4DE3A"/>
      </a:accent5>
      <a:accent6>
        <a:srgbClr val="FCB11C"/>
      </a:accent6>
      <a:hlink>
        <a:srgbClr val="FBCA98"/>
      </a:hlink>
      <a:folHlink>
        <a:srgbClr val="D3B86D"/>
      </a:folHlink>
    </a:clrScheme>
    <a:fontScheme name="Depth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epth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epth" id="{7BEAFC2A-325C-49C4-AC08-2B765DA903F9}" vid="{1735E755-43E6-43AA-ABA2-C989ECC79AF5}"/>
    </a:ext>
  </a:extLst>
</a:theme>
</file>

<file path=ppt/theme/theme2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Depth</Template>
  <TotalTime>4736</TotalTime>
  <Words>1307</Words>
  <Application>Microsoft Macintosh PowerPoint</Application>
  <PresentationFormat>Широкоэкранный</PresentationFormat>
  <Paragraphs>220</Paragraphs>
  <Slides>34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34</vt:i4>
      </vt:variant>
    </vt:vector>
  </HeadingPairs>
  <TitlesOfParts>
    <vt:vector size="42" baseType="lpstr">
      <vt:lpstr>Calibri</vt:lpstr>
      <vt:lpstr>Corbel</vt:lpstr>
      <vt:lpstr>Helvetica</vt:lpstr>
      <vt:lpstr>Mangal</vt:lpstr>
      <vt:lpstr>Times New Roman</vt:lpstr>
      <vt:lpstr>Arial</vt:lpstr>
      <vt:lpstr>Arial</vt:lpstr>
      <vt:lpstr>Глубина</vt:lpstr>
      <vt:lpstr>Презентация PowerPoint</vt:lpstr>
      <vt:lpstr>ОСНОВНЫЕ ИНСТРУМЕНТЫ ПРОДВИЖЕНИЯ</vt:lpstr>
      <vt:lpstr>Что вы можете делать УЖЕ СЕГОДНЯ абсолютно БЕСПЛАТНО???</vt:lpstr>
      <vt:lpstr>БЕСПЛАТНЫЕ  ТРЕНИНГОВЫЕ ПЛАТФОРМЫ</vt:lpstr>
      <vt:lpstr>БЕСПЛАТНЫЕ КОНСУЛЬТАЦИИ SKYPE</vt:lpstr>
      <vt:lpstr>ВЕДИТЕ СОЦИАЛЬНЫЕ СЕТИ </vt:lpstr>
      <vt:lpstr>С ЧЕГО НАЧАТЬ, ЕСЛИ У ВАС ЕЩЕ НЕТ СТРАНИЦЫ?</vt:lpstr>
      <vt:lpstr>СОЗДАЕМ ГРУППУ ВКОНТАКТЕ!</vt:lpstr>
      <vt:lpstr>НАСТРОЙТЕ АВТОМАТИЧЕСКУЮ РАССЫЛКУ ПРИГЛАШЕНИЙ ИЗ ГРУППЫ ВО ВСТРЕЧУ </vt:lpstr>
      <vt:lpstr>РЕКЛАМА У ЛИДЕРОВ МНЕНИЙ!</vt:lpstr>
      <vt:lpstr>ПРЕДЛОЖИТЬ КАЧЕСТВЕННЫЙ КОНТЕНТ  ТЕМАТИЧЕСКИМ ПАБЛИКАМ</vt:lpstr>
      <vt:lpstr>ВАШЕ ВЫСТУПЛЕНИЕ БОНУСОМ К ЧУЖИМ ТРЕНИНГАМ</vt:lpstr>
      <vt:lpstr>НАПИШИТЕ О СЕБЕ В ВИКИПЕДИИ</vt:lpstr>
      <vt:lpstr>БЕСПЛАТНЫЕ ЭФИРЫ В FaceBook Vkontakte, Instagram</vt:lpstr>
      <vt:lpstr>ЗАПИСЫВАЙТЕ ОТЗЫВЫ ТЕМ ТРЕНЕРАМ, У КОТОРЫХ ПРОХОДИТЕ ОБУЧЕНИЕ</vt:lpstr>
      <vt:lpstr>Используйте сервисы вопрос-ответ mail.ru и другие подобные сервисы.</vt:lpstr>
      <vt:lpstr>ПЛАТИ ПОСЛЕ РЕЗУЛЬТАТА!!!!</vt:lpstr>
      <vt:lpstr>ВИЗИТКИ НИКТО НЕ ОТМЕНЯЛ</vt:lpstr>
      <vt:lpstr>ПЛАТНЫЕ МЕТОДЫ РЕКЛАМЫ!</vt:lpstr>
      <vt:lpstr>КУДА  ЛЬЕМ  ТРАФИК ?</vt:lpstr>
      <vt:lpstr>КАК НАЛАДИТЬ СВЯЗЬ И ПОМНИТЬ О КАЖДОМ?</vt:lpstr>
      <vt:lpstr>ЗА НАС УЖЕ ДАВНО ВСЕ ПРИДУМАЛИ!</vt:lpstr>
      <vt:lpstr>КАКИЕ ПРЕДЛАГАЕТ РЫНОК?</vt:lpstr>
      <vt:lpstr>Платформа для продажи и проведения обучения</vt:lpstr>
      <vt:lpstr>АБОНПЛАТА</vt:lpstr>
      <vt:lpstr>Чем может помочь наша компания?</vt:lpstr>
      <vt:lpstr>Презентация PowerPoint</vt:lpstr>
      <vt:lpstr>Лендинг (сайт продажи вашего мероприятия)</vt:lpstr>
      <vt:lpstr>Презентация PowerPoint</vt:lpstr>
      <vt:lpstr>Чем вам может помочь наша компания?</vt:lpstr>
      <vt:lpstr>Чем вам может помочь наша компания?</vt:lpstr>
      <vt:lpstr>Чем вам может помочь наша компания?</vt:lpstr>
      <vt:lpstr>ПАКЕТОМ ДЕШЕВЛЕ</vt:lpstr>
      <vt:lpstr>Контакты менеджера: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Microsoft Office</dc:creator>
  <cp:lastModifiedBy>Пользователь Microsoft Office</cp:lastModifiedBy>
  <cp:revision>92</cp:revision>
  <dcterms:created xsi:type="dcterms:W3CDTF">2017-06-24T09:24:15Z</dcterms:created>
  <dcterms:modified xsi:type="dcterms:W3CDTF">2017-06-30T10:18:31Z</dcterms:modified>
</cp:coreProperties>
</file>